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5" r:id="rId1"/>
  </p:sldMasterIdLst>
  <p:notesMasterIdLst>
    <p:notesMasterId r:id="rId9"/>
  </p:notesMasterIdLst>
  <p:sldIdLst>
    <p:sldId id="440" r:id="rId2"/>
    <p:sldId id="504" r:id="rId3"/>
    <p:sldId id="508" r:id="rId4"/>
    <p:sldId id="505" r:id="rId5"/>
    <p:sldId id="506" r:id="rId6"/>
    <p:sldId id="507" r:id="rId7"/>
    <p:sldId id="509" r:id="rId8"/>
  </p:sldIdLst>
  <p:sldSz cx="9906000" cy="6858000" type="A4"/>
  <p:notesSz cx="6735763" cy="9799638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78707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57412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436118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914825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393531" algn="l" defTabSz="957412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872238" algn="l" defTabSz="957412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350944" algn="l" defTabSz="957412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829650" algn="l" defTabSz="957412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3E5F09"/>
    <a:srgbClr val="316606"/>
    <a:srgbClr val="57850D"/>
    <a:srgbClr val="7DBF13"/>
    <a:srgbClr val="3D2405"/>
    <a:srgbClr val="D7F6A4"/>
    <a:srgbClr val="800080"/>
    <a:srgbClr val="CC0099"/>
    <a:srgbClr val="66FF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DA37D80-6434-44D0-A028-1B22A696006F}" styleName="Светлый стиль 3 -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BDBED569-4797-4DF1-A0F4-6AAB3CD982D8}" styleName="Светлый стиль 3 -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69012ECD-51FC-41F1-AA8D-1B2483CD663E}" styleName="Светлый стиль 2 -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32" autoAdjust="0"/>
    <p:restoredTop sz="94660"/>
  </p:normalViewPr>
  <p:slideViewPr>
    <p:cSldViewPr>
      <p:cViewPr>
        <p:scale>
          <a:sx n="70" d="100"/>
          <a:sy n="70" d="100"/>
        </p:scale>
        <p:origin x="-1206" y="-72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2918830" cy="489982"/>
          </a:xfrm>
          <a:prstGeom prst="rect">
            <a:avLst/>
          </a:prstGeom>
        </p:spPr>
        <p:txBody>
          <a:bodyPr vert="horz" lIns="94470" tIns="47235" rIns="94470" bIns="47235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15376" y="1"/>
            <a:ext cx="2918830" cy="489982"/>
          </a:xfrm>
          <a:prstGeom prst="rect">
            <a:avLst/>
          </a:prstGeom>
        </p:spPr>
        <p:txBody>
          <a:bodyPr vert="horz" lIns="94470" tIns="47235" rIns="94470" bIns="47235" rtlCol="0"/>
          <a:lstStyle>
            <a:lvl1pPr algn="r">
              <a:defRPr sz="1200"/>
            </a:lvl1pPr>
          </a:lstStyle>
          <a:p>
            <a:fld id="{B2E3F79E-F0C8-4302-9A8E-EFDD5789C1DA}" type="datetimeFigureOut">
              <a:rPr lang="ru-RU" smtClean="0"/>
              <a:pPr/>
              <a:t>10.12.2023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714375" y="735013"/>
            <a:ext cx="5307013" cy="36750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470" tIns="47235" rIns="94470" bIns="47235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3577" y="4654830"/>
            <a:ext cx="5388610" cy="4409837"/>
          </a:xfrm>
          <a:prstGeom prst="rect">
            <a:avLst/>
          </a:prstGeom>
        </p:spPr>
        <p:txBody>
          <a:bodyPr vert="horz" lIns="94470" tIns="47235" rIns="94470" bIns="47235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2" y="9307957"/>
            <a:ext cx="2918830" cy="489982"/>
          </a:xfrm>
          <a:prstGeom prst="rect">
            <a:avLst/>
          </a:prstGeom>
        </p:spPr>
        <p:txBody>
          <a:bodyPr vert="horz" lIns="94470" tIns="47235" rIns="94470" bIns="47235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15376" y="9307957"/>
            <a:ext cx="2918830" cy="489982"/>
          </a:xfrm>
          <a:prstGeom prst="rect">
            <a:avLst/>
          </a:prstGeom>
        </p:spPr>
        <p:txBody>
          <a:bodyPr vert="horz" lIns="94470" tIns="47235" rIns="94470" bIns="47235" rtlCol="0" anchor="b"/>
          <a:lstStyle>
            <a:lvl1pPr algn="r">
              <a:defRPr sz="1200"/>
            </a:lvl1pPr>
          </a:lstStyle>
          <a:p>
            <a:fld id="{5B3B81A7-2327-432D-A41B-65E1BC6D7A6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93388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57412" rtl="0" eaLnBrk="1" latinLnBrk="0" hangingPunct="1">
      <a:defRPr sz="1264" kern="1200">
        <a:solidFill>
          <a:schemeClr val="tx1"/>
        </a:solidFill>
        <a:latin typeface="+mn-lt"/>
        <a:ea typeface="+mn-ea"/>
        <a:cs typeface="+mn-cs"/>
      </a:defRPr>
    </a:lvl1pPr>
    <a:lvl2pPr marL="478707" algn="l" defTabSz="957412" rtl="0" eaLnBrk="1" latinLnBrk="0" hangingPunct="1">
      <a:defRPr sz="1264" kern="1200">
        <a:solidFill>
          <a:schemeClr val="tx1"/>
        </a:solidFill>
        <a:latin typeface="+mn-lt"/>
        <a:ea typeface="+mn-ea"/>
        <a:cs typeface="+mn-cs"/>
      </a:defRPr>
    </a:lvl2pPr>
    <a:lvl3pPr marL="957412" algn="l" defTabSz="957412" rtl="0" eaLnBrk="1" latinLnBrk="0" hangingPunct="1">
      <a:defRPr sz="1264" kern="1200">
        <a:solidFill>
          <a:schemeClr val="tx1"/>
        </a:solidFill>
        <a:latin typeface="+mn-lt"/>
        <a:ea typeface="+mn-ea"/>
        <a:cs typeface="+mn-cs"/>
      </a:defRPr>
    </a:lvl3pPr>
    <a:lvl4pPr marL="1436118" algn="l" defTabSz="957412" rtl="0" eaLnBrk="1" latinLnBrk="0" hangingPunct="1">
      <a:defRPr sz="1264" kern="1200">
        <a:solidFill>
          <a:schemeClr val="tx1"/>
        </a:solidFill>
        <a:latin typeface="+mn-lt"/>
        <a:ea typeface="+mn-ea"/>
        <a:cs typeface="+mn-cs"/>
      </a:defRPr>
    </a:lvl4pPr>
    <a:lvl5pPr marL="1914825" algn="l" defTabSz="957412" rtl="0" eaLnBrk="1" latinLnBrk="0" hangingPunct="1">
      <a:defRPr sz="1264" kern="1200">
        <a:solidFill>
          <a:schemeClr val="tx1"/>
        </a:solidFill>
        <a:latin typeface="+mn-lt"/>
        <a:ea typeface="+mn-ea"/>
        <a:cs typeface="+mn-cs"/>
      </a:defRPr>
    </a:lvl5pPr>
    <a:lvl6pPr marL="2393531" algn="l" defTabSz="957412" rtl="0" eaLnBrk="1" latinLnBrk="0" hangingPunct="1">
      <a:defRPr sz="1264" kern="1200">
        <a:solidFill>
          <a:schemeClr val="tx1"/>
        </a:solidFill>
        <a:latin typeface="+mn-lt"/>
        <a:ea typeface="+mn-ea"/>
        <a:cs typeface="+mn-cs"/>
      </a:defRPr>
    </a:lvl6pPr>
    <a:lvl7pPr marL="2872238" algn="l" defTabSz="957412" rtl="0" eaLnBrk="1" latinLnBrk="0" hangingPunct="1">
      <a:defRPr sz="1264" kern="1200">
        <a:solidFill>
          <a:schemeClr val="tx1"/>
        </a:solidFill>
        <a:latin typeface="+mn-lt"/>
        <a:ea typeface="+mn-ea"/>
        <a:cs typeface="+mn-cs"/>
      </a:defRPr>
    </a:lvl7pPr>
    <a:lvl8pPr marL="3350944" algn="l" defTabSz="957412" rtl="0" eaLnBrk="1" latinLnBrk="0" hangingPunct="1">
      <a:defRPr sz="1264" kern="1200">
        <a:solidFill>
          <a:schemeClr val="tx1"/>
        </a:solidFill>
        <a:latin typeface="+mn-lt"/>
        <a:ea typeface="+mn-ea"/>
        <a:cs typeface="+mn-cs"/>
      </a:defRPr>
    </a:lvl8pPr>
    <a:lvl9pPr marL="3829650" algn="l" defTabSz="957412" rtl="0" eaLnBrk="1" latinLnBrk="0" hangingPunct="1">
      <a:defRPr sz="1264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57214" y="5349906"/>
            <a:ext cx="9348788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4671" tIns="47335" rIns="94671" bIns="47335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412752" y="4853415"/>
            <a:ext cx="9163050" cy="1222375"/>
          </a:xfrm>
        </p:spPr>
        <p:txBody>
          <a:bodyPr anchor="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12752" y="3886201"/>
            <a:ext cx="9163050" cy="914400"/>
          </a:xfrm>
        </p:spPr>
        <p:txBody>
          <a:bodyPr anchor="b"/>
          <a:lstStyle>
            <a:lvl1pPr marL="0" indent="0" algn="l">
              <a:buNone/>
              <a:defRPr sz="2469">
                <a:solidFill>
                  <a:schemeClr val="tx2">
                    <a:shade val="75000"/>
                  </a:schemeClr>
                </a:solidFill>
              </a:defRPr>
            </a:lvl1pPr>
            <a:lvl2pPr marL="473406" indent="0" algn="ctr">
              <a:buNone/>
            </a:lvl2pPr>
            <a:lvl3pPr marL="946813" indent="0" algn="ctr">
              <a:buNone/>
            </a:lvl3pPr>
            <a:lvl4pPr marL="1420220" indent="0" algn="ctr">
              <a:buNone/>
            </a:lvl4pPr>
            <a:lvl5pPr marL="1893627" indent="0" algn="ctr">
              <a:buNone/>
            </a:lvl5pPr>
            <a:lvl6pPr marL="2367033" indent="0" algn="ctr">
              <a:buNone/>
            </a:lvl6pPr>
            <a:lvl7pPr marL="2840439" indent="0" algn="ctr">
              <a:buNone/>
            </a:lvl7pPr>
            <a:lvl8pPr marL="3313846" indent="0" algn="ctr">
              <a:buNone/>
            </a:lvl8pPr>
            <a:lvl9pPr marL="3787252" indent="0" algn="ctr">
              <a:buNone/>
            </a:lvl9pPr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A4773A8-E694-4776-B302-5D559209E1A2}" type="datetimeFigureOut">
              <a:rPr lang="ru-RU" smtClean="0">
                <a:solidFill>
                  <a:srgbClr val="F0A22E">
                    <a:shade val="75000"/>
                  </a:srgbClr>
                </a:solidFill>
              </a:rPr>
              <a:pPr>
                <a:defRPr/>
              </a:pPr>
              <a:t>10.12.2023</a:t>
            </a:fld>
            <a:endParaRPr lang="ru-RU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915400" y="6473952"/>
            <a:ext cx="822198" cy="246888"/>
          </a:xfrm>
        </p:spPr>
        <p:txBody>
          <a:bodyPr/>
          <a:lstStyle/>
          <a:p>
            <a:pPr>
              <a:defRPr/>
            </a:pPr>
            <a:fld id="{9C09A5BD-2578-48D7-8DD1-335C2860732D}" type="slidenum">
              <a:rPr lang="ru-RU" smtClean="0">
                <a:solidFill>
                  <a:srgbClr val="F0A22E">
                    <a:shade val="75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0A22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82662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F94AD5B-6FA0-4161-8861-F2BA52626E7A}" type="datetimeFigureOut">
              <a:rPr lang="ru-RU" smtClean="0">
                <a:solidFill>
                  <a:srgbClr val="F0A22E">
                    <a:shade val="75000"/>
                  </a:srgbClr>
                </a:solidFill>
              </a:rPr>
              <a:pPr>
                <a:defRPr/>
              </a:pPr>
              <a:t>10.12.2023</a:t>
            </a:fld>
            <a:endParaRPr lang="ru-RU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7C70DA4-52A0-4F0E-B97F-5F42E75544E8}" type="slidenum">
              <a:rPr lang="ru-RU" smtClean="0">
                <a:solidFill>
                  <a:srgbClr val="F0A22E">
                    <a:shade val="75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0A22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09100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429500" y="549280"/>
            <a:ext cx="1981200" cy="5851525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95300" y="549280"/>
            <a:ext cx="6769100" cy="5851525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83907AA-B4CC-46CE-AD5A-341DA63F3924}" type="datetimeFigureOut">
              <a:rPr lang="ru-RU" smtClean="0">
                <a:solidFill>
                  <a:srgbClr val="F0A22E">
                    <a:shade val="75000"/>
                  </a:srgbClr>
                </a:solidFill>
              </a:rPr>
              <a:pPr>
                <a:defRPr/>
              </a:pPr>
              <a:t>10.12.2023</a:t>
            </a:fld>
            <a:endParaRPr lang="ru-RU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96D701D-3C40-43D9-BF81-C0D6476D161D}" type="slidenum">
              <a:rPr lang="ru-RU" smtClean="0">
                <a:solidFill>
                  <a:srgbClr val="F0A22E">
                    <a:shade val="75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0A22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84941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E1F5A4B-5F1E-4AF4-B370-B936B64546FB}" type="datetimeFigureOut">
              <a:rPr lang="ru-RU" smtClean="0">
                <a:solidFill>
                  <a:srgbClr val="F0A22E">
                    <a:shade val="75000"/>
                  </a:srgbClr>
                </a:solidFill>
              </a:rPr>
              <a:pPr>
                <a:defRPr/>
              </a:pPr>
              <a:t>10.12.2023</a:t>
            </a:fld>
            <a:endParaRPr lang="ru-RU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879850" y="76203"/>
            <a:ext cx="3136900" cy="288925"/>
          </a:xfrm>
        </p:spPr>
        <p:txBody>
          <a:bodyPr/>
          <a:lstStyle/>
          <a:p>
            <a:pPr>
              <a:defRPr/>
            </a:pPr>
            <a:endParaRPr lang="ru-RU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915400" y="6473952"/>
            <a:ext cx="822198" cy="246888"/>
          </a:xfrm>
        </p:spPr>
        <p:txBody>
          <a:bodyPr/>
          <a:lstStyle/>
          <a:p>
            <a:pPr>
              <a:defRPr/>
            </a:pPr>
            <a:fld id="{822FE152-9789-4325-A39B-FCDAE195E306}" type="slidenum">
              <a:rPr lang="ru-RU" smtClean="0">
                <a:solidFill>
                  <a:srgbClr val="F0A22E">
                    <a:shade val="75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0A22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60857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57214" y="3444906"/>
            <a:ext cx="9348788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4671" tIns="47335" rIns="94671" bIns="47335" anchor="t" compatLnSpc="1"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412752" y="1676400"/>
            <a:ext cx="9163050" cy="1219200"/>
          </a:xfrm>
        </p:spPr>
        <p:txBody>
          <a:bodyPr anchor="b"/>
          <a:lstStyle>
            <a:lvl1pPr marL="0" indent="0" algn="r">
              <a:buNone/>
              <a:defRPr sz="2085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6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68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43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43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BA516E7-EFBB-4EBD-9DBB-9A5B80DCCC62}" type="datetimeFigureOut">
              <a:rPr lang="ru-RU" smtClean="0">
                <a:solidFill>
                  <a:srgbClr val="F0A22E">
                    <a:shade val="75000"/>
                  </a:srgbClr>
                </a:solidFill>
              </a:rPr>
              <a:pPr>
                <a:defRPr/>
              </a:pPr>
              <a:t>10.12.2023</a:t>
            </a:fld>
            <a:endParaRPr lang="ru-RU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E656F66-A714-40F1-A596-660E51572483}" type="slidenum">
              <a:rPr lang="ru-RU" smtClean="0">
                <a:solidFill>
                  <a:srgbClr val="F0A22E">
                    <a:shade val="75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95515" y="2947089"/>
            <a:ext cx="94107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34635319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26898" y="457201"/>
            <a:ext cx="9410700" cy="841248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30200" y="1600200"/>
            <a:ext cx="4540250" cy="4724400"/>
          </a:xfrm>
        </p:spPr>
        <p:txBody>
          <a:bodyPr/>
          <a:lstStyle>
            <a:lvl1pPr>
              <a:defRPr sz="2886"/>
            </a:lvl1pPr>
            <a:lvl2pPr>
              <a:defRPr sz="2469"/>
            </a:lvl2pPr>
            <a:lvl3pPr>
              <a:defRPr sz="2085"/>
            </a:lvl3pPr>
            <a:lvl4pPr>
              <a:defRPr sz="1860"/>
            </a:lvl4pPr>
            <a:lvl5pPr>
              <a:defRPr sz="186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5035550" y="1600200"/>
            <a:ext cx="4705350" cy="4724400"/>
          </a:xfrm>
        </p:spPr>
        <p:txBody>
          <a:bodyPr/>
          <a:lstStyle>
            <a:lvl1pPr>
              <a:defRPr sz="2886"/>
            </a:lvl1pPr>
            <a:lvl2pPr>
              <a:defRPr sz="2469"/>
            </a:lvl2pPr>
            <a:lvl3pPr>
              <a:defRPr sz="2085"/>
            </a:lvl3pPr>
            <a:lvl4pPr>
              <a:defRPr sz="1860"/>
            </a:lvl4pPr>
            <a:lvl5pPr>
              <a:defRPr sz="186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824D09F-1324-49F1-8905-059332922790}" type="datetimeFigureOut">
              <a:rPr lang="ru-RU" smtClean="0">
                <a:solidFill>
                  <a:srgbClr val="F0A22E">
                    <a:shade val="75000"/>
                  </a:srgbClr>
                </a:solidFill>
              </a:rPr>
              <a:pPr>
                <a:defRPr/>
              </a:pPr>
              <a:t>10.12.2023</a:t>
            </a:fld>
            <a:endParaRPr lang="ru-RU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EC2E7D0-F3DB-4EF1-BD1D-B3A777BD1BFA}" type="slidenum">
              <a:rPr lang="ru-RU" smtClean="0">
                <a:solidFill>
                  <a:srgbClr val="F0A22E">
                    <a:shade val="75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0A22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84796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30200" y="5410201"/>
            <a:ext cx="932815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304899" y="666750"/>
            <a:ext cx="4648102" cy="639762"/>
          </a:xfrm>
        </p:spPr>
        <p:txBody>
          <a:bodyPr anchor="ctr"/>
          <a:lstStyle>
            <a:lvl1pPr marL="0" indent="0">
              <a:buNone/>
              <a:defRPr sz="186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85" b="1"/>
            </a:lvl2pPr>
            <a:lvl3pPr>
              <a:buNone/>
              <a:defRPr sz="1860" b="1"/>
            </a:lvl3pPr>
            <a:lvl4pPr>
              <a:buNone/>
              <a:defRPr sz="1668" b="1"/>
            </a:lvl4pPr>
            <a:lvl5pPr>
              <a:buNone/>
              <a:defRPr sz="1668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5032113" y="666750"/>
            <a:ext cx="4649928" cy="639762"/>
          </a:xfrm>
        </p:spPr>
        <p:txBody>
          <a:bodyPr anchor="ctr"/>
          <a:lstStyle>
            <a:lvl1pPr marL="0" indent="0">
              <a:buNone/>
              <a:defRPr sz="186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85" b="1"/>
            </a:lvl2pPr>
            <a:lvl3pPr>
              <a:buNone/>
              <a:defRPr sz="1860" b="1"/>
            </a:lvl3pPr>
            <a:lvl4pPr>
              <a:buNone/>
              <a:defRPr sz="1668" b="1"/>
            </a:lvl4pPr>
            <a:lvl5pPr>
              <a:buNone/>
              <a:defRPr sz="1668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304899" y="1316041"/>
            <a:ext cx="4648102" cy="3941763"/>
          </a:xfrm>
        </p:spPr>
        <p:txBody>
          <a:bodyPr/>
          <a:lstStyle>
            <a:lvl1pPr>
              <a:defRPr sz="2469"/>
            </a:lvl1pPr>
            <a:lvl2pPr>
              <a:defRPr sz="2085"/>
            </a:lvl2pPr>
            <a:lvl3pPr>
              <a:defRPr sz="1860"/>
            </a:lvl3pPr>
            <a:lvl4pPr>
              <a:defRPr sz="1668"/>
            </a:lvl4pPr>
            <a:lvl5pPr>
              <a:defRPr sz="1668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5036125" y="1316041"/>
            <a:ext cx="4645914" cy="3941763"/>
          </a:xfrm>
        </p:spPr>
        <p:txBody>
          <a:bodyPr/>
          <a:lstStyle>
            <a:lvl1pPr>
              <a:defRPr sz="2469"/>
            </a:lvl1pPr>
            <a:lvl2pPr>
              <a:defRPr sz="2085"/>
            </a:lvl2pPr>
            <a:lvl3pPr>
              <a:defRPr sz="1860"/>
            </a:lvl3pPr>
            <a:lvl4pPr>
              <a:defRPr sz="1668"/>
            </a:lvl4pPr>
            <a:lvl5pPr>
              <a:defRPr sz="1668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7F1DA3C-DDE0-4FBB-9142-D5106E3DB48A}" type="datetimeFigureOut">
              <a:rPr lang="ru-RU" smtClean="0">
                <a:solidFill>
                  <a:srgbClr val="F0A22E">
                    <a:shade val="75000"/>
                  </a:srgbClr>
                </a:solidFill>
              </a:rPr>
              <a:pPr>
                <a:defRPr/>
              </a:pPr>
              <a:t>10.12.2023</a:t>
            </a:fld>
            <a:endParaRPr lang="ru-RU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915402" y="6477000"/>
            <a:ext cx="825500" cy="246888"/>
          </a:xfrm>
        </p:spPr>
        <p:txBody>
          <a:bodyPr/>
          <a:lstStyle/>
          <a:p>
            <a:pPr>
              <a:defRPr/>
            </a:pPr>
            <a:fld id="{A9CCB604-636B-4EB1-9D85-B9CDE4C99210}" type="slidenum">
              <a:rPr lang="ru-RU" smtClean="0">
                <a:solidFill>
                  <a:srgbClr val="F0A22E">
                    <a:shade val="75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57214" y="6019804"/>
            <a:ext cx="9348788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4671" tIns="47335" rIns="94671" bIns="47335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38994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26898" y="457201"/>
            <a:ext cx="9410700" cy="841248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3548CF1-5E7D-450C-9CFD-0356778B92D0}" type="datetimeFigureOut">
              <a:rPr lang="ru-RU" smtClean="0">
                <a:solidFill>
                  <a:srgbClr val="F0A22E">
                    <a:shade val="75000"/>
                  </a:srgbClr>
                </a:solidFill>
              </a:rPr>
              <a:pPr>
                <a:defRPr/>
              </a:pPr>
              <a:t>10.12.2023</a:t>
            </a:fld>
            <a:endParaRPr lang="ru-RU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15CB992-DECF-429A-A9E4-50FB95EE398B}" type="slidenum">
              <a:rPr lang="ru-RU" smtClean="0">
                <a:solidFill>
                  <a:srgbClr val="F0A22E">
                    <a:shade val="75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0A22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96027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CD0BA1A-3BAA-4B1D-9EB4-710D77D3EDF2}" type="datetimeFigureOut">
              <a:rPr lang="ru-RU" smtClean="0">
                <a:solidFill>
                  <a:srgbClr val="F0A22E">
                    <a:shade val="75000"/>
                  </a:srgbClr>
                </a:solidFill>
              </a:rPr>
              <a:pPr>
                <a:defRPr/>
              </a:pPr>
              <a:t>10.12.2023</a:t>
            </a:fld>
            <a:endParaRPr lang="ru-RU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B5EF8A6-6AAA-4F85-BBF6-C01808EAEDD5}" type="slidenum">
              <a:rPr lang="ru-RU" smtClean="0">
                <a:solidFill>
                  <a:srgbClr val="F0A22E">
                    <a:shade val="75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0A22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64060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57214" y="5849121"/>
            <a:ext cx="9348788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4671" tIns="47335" rIns="94671" bIns="47335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95300" y="5486402"/>
            <a:ext cx="9163050" cy="520700"/>
          </a:xfrm>
        </p:spPr>
        <p:txBody>
          <a:bodyPr anchor="ctr"/>
          <a:lstStyle>
            <a:lvl1pPr algn="l">
              <a:buNone/>
              <a:defRPr sz="2085" b="1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95303" y="609600"/>
            <a:ext cx="3259006" cy="4800600"/>
          </a:xfrm>
        </p:spPr>
        <p:txBody>
          <a:bodyPr/>
          <a:lstStyle>
            <a:lvl1pPr marL="0" indent="0">
              <a:buNone/>
              <a:defRPr sz="1443"/>
            </a:lvl1pPr>
            <a:lvl2pPr>
              <a:buNone/>
              <a:defRPr sz="1251"/>
            </a:lvl2pPr>
            <a:lvl3pPr>
              <a:buNone/>
              <a:defRPr sz="1026"/>
            </a:lvl3pPr>
            <a:lvl4pPr>
              <a:buNone/>
              <a:defRPr sz="930"/>
            </a:lvl4pPr>
            <a:lvl5pPr>
              <a:buNone/>
              <a:defRPr sz="93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872973" y="609600"/>
            <a:ext cx="5785380" cy="4800600"/>
          </a:xfrm>
        </p:spPr>
        <p:txBody>
          <a:bodyPr/>
          <a:lstStyle>
            <a:lvl1pPr>
              <a:defRPr sz="3304"/>
            </a:lvl1pPr>
            <a:lvl2pPr>
              <a:defRPr sz="2886"/>
            </a:lvl2pPr>
            <a:lvl3pPr>
              <a:defRPr sz="2469"/>
            </a:lvl3pPr>
            <a:lvl4pPr>
              <a:defRPr sz="2085"/>
            </a:lvl4pPr>
            <a:lvl5pPr>
              <a:defRPr sz="2085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54E25E4-409B-4ADB-AEAE-2CE02F3ADD12}" type="datetimeFigureOut">
              <a:rPr lang="ru-RU" smtClean="0">
                <a:solidFill>
                  <a:srgbClr val="F0A22E">
                    <a:shade val="75000"/>
                  </a:srgbClr>
                </a:solidFill>
              </a:rPr>
              <a:pPr>
                <a:defRPr/>
              </a:pPr>
              <a:t>10.12.2023</a:t>
            </a:fld>
            <a:endParaRPr lang="ru-RU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F949BF7-6630-4D32-9DC8-4D9A43C4C139}" type="slidenum">
              <a:rPr lang="ru-RU" smtClean="0">
                <a:solidFill>
                  <a:srgbClr val="F0A22E">
                    <a:shade val="75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0A22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76375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797300" y="616636"/>
            <a:ext cx="54483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304"/>
            </a:lvl1pPr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2B3200D-2BF2-4106-BBDE-EAC6036D2839}" type="datetimeFigureOut">
              <a:rPr lang="ru-RU" smtClean="0">
                <a:solidFill>
                  <a:srgbClr val="F0A22E">
                    <a:shade val="75000"/>
                  </a:srgbClr>
                </a:solidFill>
              </a:rPr>
              <a:pPr>
                <a:defRPr/>
              </a:pPr>
              <a:t>10.12.2023</a:t>
            </a:fld>
            <a:endParaRPr lang="ru-RU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A62D712-D416-4F8E-A94E-060F3C91B12A}" type="slidenum">
              <a:rPr lang="ru-RU" smtClean="0">
                <a:solidFill>
                  <a:srgbClr val="F0A22E">
                    <a:shade val="75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412750" y="4993761"/>
            <a:ext cx="6356350" cy="522288"/>
          </a:xfrm>
        </p:spPr>
        <p:txBody>
          <a:bodyPr anchor="ctr"/>
          <a:lstStyle>
            <a:lvl1pPr algn="l">
              <a:buNone/>
              <a:defRPr sz="2085" b="1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412750" y="5533219"/>
            <a:ext cx="6356350" cy="768350"/>
          </a:xfrm>
        </p:spPr>
        <p:txBody>
          <a:bodyPr lIns="354279" tIns="0"/>
          <a:lstStyle>
            <a:lvl1pPr marL="0" indent="0">
              <a:buNone/>
              <a:defRPr sz="1443"/>
            </a:lvl1pPr>
            <a:lvl2pPr>
              <a:defRPr sz="1251"/>
            </a:lvl2pPr>
            <a:lvl3pPr>
              <a:defRPr sz="1026"/>
            </a:lvl3pPr>
            <a:lvl4pPr>
              <a:defRPr sz="930"/>
            </a:lvl4pPr>
            <a:lvl5pPr>
              <a:defRPr sz="93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17768634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57214" y="1050902"/>
            <a:ext cx="9348788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4671" tIns="47335" rIns="94671" bIns="47335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30200" y="1554166"/>
            <a:ext cx="9410700" cy="4525963"/>
          </a:xfrm>
          <a:prstGeom prst="rect">
            <a:avLst/>
          </a:prstGeom>
        </p:spPr>
        <p:txBody>
          <a:bodyPr vert="horz" lIns="295232" tIns="147616" rIns="295232" bIns="147616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7016750" y="76203"/>
            <a:ext cx="2724150" cy="288925"/>
          </a:xfrm>
          <a:prstGeom prst="rect">
            <a:avLst/>
          </a:prstGeom>
        </p:spPr>
        <p:txBody>
          <a:bodyPr vert="horz" lIns="295232" tIns="147616" rIns="295232" bIns="147616"/>
          <a:lstStyle>
            <a:lvl1pPr algn="l" eaLnBrk="1" latinLnBrk="0" hangingPunct="1">
              <a:defRPr kumimoji="0" sz="1251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61D0F314-66D4-469D-AAD3-A60C4B3D9D32}" type="datetimeFigureOut">
              <a:rPr lang="ru-RU" smtClean="0">
                <a:solidFill>
                  <a:srgbClr val="F0A22E">
                    <a:shade val="75000"/>
                  </a:srgbClr>
                </a:solidFill>
              </a:rPr>
              <a:pPr>
                <a:defRPr/>
              </a:pPr>
              <a:t>10.12.2023</a:t>
            </a:fld>
            <a:endParaRPr lang="ru-RU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384550" y="76203"/>
            <a:ext cx="3632200" cy="288925"/>
          </a:xfrm>
          <a:prstGeom prst="rect">
            <a:avLst/>
          </a:prstGeom>
        </p:spPr>
        <p:txBody>
          <a:bodyPr vert="horz" lIns="295232" tIns="147616" rIns="295232" bIns="147616"/>
          <a:lstStyle>
            <a:lvl1pPr algn="r" eaLnBrk="1" latinLnBrk="0" hangingPunct="1">
              <a:defRPr kumimoji="0" sz="1251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endParaRPr lang="ru-RU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915402" y="6477001"/>
            <a:ext cx="825500" cy="244475"/>
          </a:xfrm>
          <a:prstGeom prst="rect">
            <a:avLst/>
          </a:prstGeom>
        </p:spPr>
        <p:txBody>
          <a:bodyPr vert="horz" lIns="295232" tIns="147616" rIns="295232" bIns="147616"/>
          <a:lstStyle>
            <a:lvl1pPr algn="r" eaLnBrk="1" latinLnBrk="0" hangingPunct="1">
              <a:defRPr kumimoji="0" sz="1251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51345922-DC73-42C7-91C4-C15FD8D1DB69}" type="slidenum">
              <a:rPr lang="ru-RU" smtClean="0">
                <a:solidFill>
                  <a:srgbClr val="F0A22E">
                    <a:shade val="75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30200" y="457200"/>
            <a:ext cx="9410700" cy="838200"/>
          </a:xfrm>
          <a:prstGeom prst="rect">
            <a:avLst/>
          </a:prstGeom>
        </p:spPr>
        <p:txBody>
          <a:bodyPr vert="horz" lIns="295232" tIns="147616" rIns="295232" bIns="147616" anchor="ctr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57214" y="1050902"/>
            <a:ext cx="9348788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4671" tIns="47335" rIns="94671" bIns="47335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57214" y="1057990"/>
            <a:ext cx="9348788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4671" tIns="47335" rIns="94671" bIns="47335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84326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6" r:id="rId1"/>
    <p:sldLayoutId id="2147483837" r:id="rId2"/>
    <p:sldLayoutId id="2147483838" r:id="rId3"/>
    <p:sldLayoutId id="2147483839" r:id="rId4"/>
    <p:sldLayoutId id="2147483840" r:id="rId5"/>
    <p:sldLayoutId id="2147483841" r:id="rId6"/>
    <p:sldLayoutId id="2147483842" r:id="rId7"/>
    <p:sldLayoutId id="2147483843" r:id="rId8"/>
    <p:sldLayoutId id="2147483844" r:id="rId9"/>
    <p:sldLayoutId id="2147483845" r:id="rId10"/>
    <p:sldLayoutId id="2147483846" r:id="rId11"/>
  </p:sldLayoutIdLst>
  <p:txStyles>
    <p:titleStyle>
      <a:lvl1pPr algn="l" rtl="0" eaLnBrk="1" latinLnBrk="0" hangingPunct="1">
        <a:spcBef>
          <a:spcPct val="0"/>
        </a:spcBef>
        <a:buNone/>
        <a:defRPr kumimoji="0" sz="372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55055" indent="-355055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304" kern="1200">
          <a:solidFill>
            <a:schemeClr val="tx2"/>
          </a:solidFill>
          <a:latin typeface="+mn-lt"/>
          <a:ea typeface="+mn-ea"/>
          <a:cs typeface="+mn-cs"/>
        </a:defRPr>
      </a:lvl1pPr>
      <a:lvl2pPr marL="769286" indent="-295879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86" kern="1200">
          <a:solidFill>
            <a:schemeClr val="tx2"/>
          </a:solidFill>
          <a:latin typeface="+mn-lt"/>
          <a:ea typeface="+mn-ea"/>
          <a:cs typeface="+mn-cs"/>
        </a:defRPr>
      </a:lvl2pPr>
      <a:lvl3pPr marL="1183516" indent="-236704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69" kern="1200">
          <a:solidFill>
            <a:schemeClr val="tx2"/>
          </a:solidFill>
          <a:latin typeface="+mn-lt"/>
          <a:ea typeface="+mn-ea"/>
          <a:cs typeface="+mn-cs"/>
        </a:defRPr>
      </a:lvl3pPr>
      <a:lvl4pPr marL="1656923" indent="-236704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85" kern="1200">
          <a:solidFill>
            <a:schemeClr val="tx2"/>
          </a:solidFill>
          <a:latin typeface="+mn-lt"/>
          <a:ea typeface="+mn-ea"/>
          <a:cs typeface="+mn-cs"/>
        </a:defRPr>
      </a:lvl4pPr>
      <a:lvl5pPr marL="2130329" indent="-236704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60" kern="1200">
          <a:solidFill>
            <a:schemeClr val="tx2"/>
          </a:solidFill>
          <a:latin typeface="+mn-lt"/>
          <a:ea typeface="+mn-ea"/>
          <a:cs typeface="+mn-cs"/>
        </a:defRPr>
      </a:lvl5pPr>
      <a:lvl6pPr marL="2603736" indent="-236704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60" kern="1200">
          <a:solidFill>
            <a:schemeClr val="tx2"/>
          </a:solidFill>
          <a:latin typeface="+mn-lt"/>
          <a:ea typeface="+mn-ea"/>
          <a:cs typeface="+mn-cs"/>
        </a:defRPr>
      </a:lvl6pPr>
      <a:lvl7pPr marL="3077143" indent="-236704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68" kern="1200">
          <a:solidFill>
            <a:schemeClr val="tx2"/>
          </a:solidFill>
          <a:latin typeface="+mn-lt"/>
          <a:ea typeface="+mn-ea"/>
          <a:cs typeface="+mn-cs"/>
        </a:defRPr>
      </a:lvl7pPr>
      <a:lvl8pPr marL="3550549" indent="-236704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68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023956" indent="-236704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43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73406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46813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42022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93627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367033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840439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313846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787252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image" Target="../media/image12.png"/><Relationship Id="rId18" Type="http://schemas.openxmlformats.org/officeDocument/2006/relationships/image" Target="../media/image15.png"/><Relationship Id="rId3" Type="http://schemas.openxmlformats.org/officeDocument/2006/relationships/image" Target="../media/image4.png"/><Relationship Id="rId7" Type="http://schemas.openxmlformats.org/officeDocument/2006/relationships/image" Target="../media/image7.png"/><Relationship Id="rId12" Type="http://schemas.microsoft.com/office/2007/relationships/hdphoto" Target="../media/hdphoto2.wdp"/><Relationship Id="rId17" Type="http://schemas.openxmlformats.org/officeDocument/2006/relationships/image" Target="../media/image14.png"/><Relationship Id="rId2" Type="http://schemas.openxmlformats.org/officeDocument/2006/relationships/image" Target="../media/image3.png"/><Relationship Id="rId16" Type="http://schemas.microsoft.com/office/2007/relationships/hdphoto" Target="../media/hdphoto4.wdp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5" Type="http://schemas.microsoft.com/office/2007/relationships/hdphoto" Target="../media/hdphoto1.wdp"/><Relationship Id="rId15" Type="http://schemas.openxmlformats.org/officeDocument/2006/relationships/image" Target="../media/image13.png"/><Relationship Id="rId10" Type="http://schemas.openxmlformats.org/officeDocument/2006/relationships/image" Target="../media/image10.png"/><Relationship Id="rId19" Type="http://schemas.openxmlformats.org/officeDocument/2006/relationships/image" Target="../media/image16.png"/><Relationship Id="rId4" Type="http://schemas.openxmlformats.org/officeDocument/2006/relationships/image" Target="../media/image5.png"/><Relationship Id="rId9" Type="http://schemas.openxmlformats.org/officeDocument/2006/relationships/image" Target="../media/image9.png"/><Relationship Id="rId14" Type="http://schemas.microsoft.com/office/2007/relationships/hdphoto" Target="../media/hdphoto3.wdp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оугольник 15"/>
          <p:cNvSpPr/>
          <p:nvPr/>
        </p:nvSpPr>
        <p:spPr>
          <a:xfrm>
            <a:off x="4706" y="4933"/>
            <a:ext cx="1388539" cy="6858000"/>
          </a:xfrm>
          <a:prstGeom prst="rect">
            <a:avLst/>
          </a:prstGeom>
          <a:solidFill>
            <a:srgbClr val="7DBF1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4671" tIns="47335" rIns="94671" bIns="47335"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pic>
        <p:nvPicPr>
          <p:cNvPr id="15" name="Рисунок 1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9725" y="283844"/>
            <a:ext cx="1496967" cy="1436638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1174"/>
          <a:stretch/>
        </p:blipFill>
        <p:spPr>
          <a:xfrm>
            <a:off x="785390" y="5968950"/>
            <a:ext cx="1291738" cy="889051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aturation sat="2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405" y="5484051"/>
            <a:ext cx="847358" cy="847358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423" y="4781097"/>
            <a:ext cx="989152" cy="989152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8976" y="5137694"/>
            <a:ext cx="506324" cy="506324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983890">
            <a:off x="862730" y="2606624"/>
            <a:ext cx="1018104" cy="1018104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731584">
            <a:off x="1334788" y="2434750"/>
            <a:ext cx="477911" cy="477911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423" y="3570279"/>
            <a:ext cx="505849" cy="505849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11" cstate="print">
            <a:extLst>
              <a:ext uri="{BEBA8EAE-BF5A-486C-A8C5-ECC9F3942E4B}">
                <a14:imgProps xmlns:a14="http://schemas.microsoft.com/office/drawing/2010/main">
                  <a14:imgLayer r:embed="rId12">
                    <a14:imgEffect>
                      <a14:saturation sat="200000"/>
                    </a14:imgEffect>
                    <a14:imgEffect>
                      <a14:brightnessContrast brigh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98609">
            <a:off x="683691" y="2891544"/>
            <a:ext cx="678736" cy="678736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13" cstate="print"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brightnessContrast bright="20000"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955728">
            <a:off x="1047599" y="4393120"/>
            <a:ext cx="678736" cy="678736"/>
          </a:xfrm>
          <a:prstGeom prst="rect">
            <a:avLst/>
          </a:prstGeom>
        </p:spPr>
      </p:pic>
      <p:pic>
        <p:nvPicPr>
          <p:cNvPr id="12" name="Рисунок 11"/>
          <p:cNvPicPr>
            <a:picLocks noChangeAspect="1"/>
          </p:cNvPicPr>
          <p:nvPr/>
        </p:nvPicPr>
        <p:blipFill>
          <a:blip r:embed="rId15" cstate="print">
            <a:extLst>
              <a:ext uri="{BEBA8EAE-BF5A-486C-A8C5-ECC9F3942E4B}">
                <a14:imgProps xmlns:a14="http://schemas.microsoft.com/office/drawing/2010/main">
                  <a14:imgLayer r:embed="rId16">
                    <a14:imgEffect>
                      <a14:brightnessContrast brigh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9951" y="4006262"/>
            <a:ext cx="581115" cy="581115"/>
          </a:xfrm>
          <a:prstGeom prst="rect">
            <a:avLst/>
          </a:prstGeom>
        </p:spPr>
      </p:pic>
      <p:pic>
        <p:nvPicPr>
          <p:cNvPr id="13" name="Рисунок 12"/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374" y="3906445"/>
            <a:ext cx="339368" cy="339368"/>
          </a:xfrm>
          <a:prstGeom prst="rect">
            <a:avLst/>
          </a:prstGeom>
        </p:spPr>
      </p:pic>
      <p:pic>
        <p:nvPicPr>
          <p:cNvPr id="14" name="Рисунок 13"/>
          <p:cNvPicPr>
            <a:picLocks noChangeAspect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4315" y="5656049"/>
            <a:ext cx="339368" cy="339368"/>
          </a:xfrm>
          <a:prstGeom prst="rect">
            <a:avLst/>
          </a:prstGeom>
        </p:spPr>
      </p:pic>
      <p:pic>
        <p:nvPicPr>
          <p:cNvPr id="17" name="Рисунок 16"/>
          <p:cNvPicPr>
            <a:picLocks noChangeAspect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8538" y="2389671"/>
            <a:ext cx="339368" cy="339368"/>
          </a:xfrm>
          <a:prstGeom prst="rect">
            <a:avLst/>
          </a:prstGeom>
        </p:spPr>
      </p:pic>
      <p:sp>
        <p:nvSpPr>
          <p:cNvPr id="18" name="Прямоугольник 17"/>
          <p:cNvSpPr/>
          <p:nvPr/>
        </p:nvSpPr>
        <p:spPr>
          <a:xfrm>
            <a:off x="2466789" y="283844"/>
            <a:ext cx="7108795" cy="175432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3600" b="1" dirty="0">
                <a:solidFill>
                  <a:srgbClr val="3E5F09"/>
                </a:solidFill>
              </a:rPr>
              <a:t>Как вести себя на собеседовании? </a:t>
            </a:r>
            <a:endParaRPr lang="ru-RU" sz="3600" b="1" dirty="0" smtClean="0">
              <a:solidFill>
                <a:srgbClr val="3E5F09"/>
              </a:solidFill>
            </a:endParaRPr>
          </a:p>
          <a:p>
            <a:pPr algn="ctr"/>
            <a:r>
              <a:rPr lang="ru-RU" sz="3600" b="1" dirty="0" smtClean="0">
                <a:solidFill>
                  <a:srgbClr val="C00000"/>
                </a:solidFill>
              </a:rPr>
              <a:t>Будь </a:t>
            </a:r>
            <a:r>
              <a:rPr lang="ru-RU" sz="3600" b="1" dirty="0">
                <a:solidFill>
                  <a:srgbClr val="C00000"/>
                </a:solidFill>
              </a:rPr>
              <a:t>готов, студент!</a:t>
            </a:r>
            <a:endParaRPr lang="ru-RU" sz="3600" b="1" dirty="0">
              <a:solidFill>
                <a:srgbClr val="C00000"/>
              </a:solidFill>
              <a:latin typeface="Calibri" panose="020F050202020403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451879" y="2661706"/>
            <a:ext cx="7099084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dirty="0"/>
              <a:t>Волнение, страх, неуверенность, ступор – все эти «чудесные» эмоции у многих вызывает одна только мысль о собеседовании. Не </a:t>
            </a:r>
            <a:r>
              <a:rPr lang="ru-RU" sz="2800" dirty="0" smtClean="0"/>
              <a:t>бойся, </a:t>
            </a:r>
            <a:r>
              <a:rPr lang="ru-RU" sz="2800" dirty="0"/>
              <a:t>студент! Все будет отлично, если ты подготовишься заранее, и сейчас мы расскажем тебе, на что стоит обратить внимание.</a:t>
            </a:r>
          </a:p>
        </p:txBody>
      </p:sp>
    </p:spTree>
    <p:extLst>
      <p:ext uri="{BB962C8B-B14F-4D97-AF65-F5344CB8AC3E}">
        <p14:creationId xmlns:p14="http://schemas.microsoft.com/office/powerpoint/2010/main" val="941235713"/>
      </p:ext>
    </p:extLst>
  </p:cSld>
  <p:clrMapOvr>
    <a:masterClrMapping/>
  </p:clrMapOvr>
  <p:transition advClick="0" advTm="6000"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оугольник 15"/>
          <p:cNvSpPr/>
          <p:nvPr/>
        </p:nvSpPr>
        <p:spPr>
          <a:xfrm>
            <a:off x="4706" y="4933"/>
            <a:ext cx="694269" cy="6858000"/>
          </a:xfrm>
          <a:prstGeom prst="rect">
            <a:avLst/>
          </a:prstGeom>
          <a:solidFill>
            <a:srgbClr val="7DBF1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4671" tIns="47335" rIns="94671" bIns="47335"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  <p:pic>
        <p:nvPicPr>
          <p:cNvPr id="15" name="Рисунок 1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907" y="188640"/>
            <a:ext cx="1224136" cy="1174802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1466165" y="476672"/>
            <a:ext cx="7848872" cy="286232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b="1" dirty="0">
                <a:solidFill>
                  <a:srgbClr val="C00000"/>
                </a:solidFill>
              </a:rPr>
              <a:t>Продумывай </a:t>
            </a:r>
            <a:r>
              <a:rPr lang="ru-RU" b="1" dirty="0" smtClean="0">
                <a:solidFill>
                  <a:srgbClr val="C00000"/>
                </a:solidFill>
              </a:rPr>
              <a:t>заранее</a:t>
            </a:r>
          </a:p>
          <a:p>
            <a:endParaRPr lang="ru-RU" dirty="0">
              <a:solidFill>
                <a:srgbClr val="C00000"/>
              </a:solidFill>
            </a:endParaRPr>
          </a:p>
          <a:p>
            <a:r>
              <a:rPr lang="ru-RU" dirty="0"/>
              <a:t>На собеседовании у тебя не будет времени много думать, размусоливать тему и впадать в прострацию. Подумай, как ты можешь ответить на вопросы (как правило, они везде похожие, так что трудностей возникнуть не должно), что следует рассказывать в первую очередь, а что – не стоит даже с приставленным к виску дулом пистолета. Планируй – это выручит тебя, поверь.  Кстати, не забудь свое резюме, лучше – в нескольких экземплярах. И приди пораньше, не опаздывай.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208584" y="3433933"/>
            <a:ext cx="8106453" cy="313932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b="1" dirty="0">
                <a:solidFill>
                  <a:srgbClr val="C00000"/>
                </a:solidFill>
              </a:rPr>
              <a:t>Не бойся </a:t>
            </a:r>
            <a:r>
              <a:rPr lang="ru-RU" b="1" dirty="0" smtClean="0">
                <a:solidFill>
                  <a:srgbClr val="C00000"/>
                </a:solidFill>
              </a:rPr>
              <a:t>спросить</a:t>
            </a:r>
          </a:p>
          <a:p>
            <a:endParaRPr lang="ru-RU" dirty="0">
              <a:solidFill>
                <a:srgbClr val="C00000"/>
              </a:solidFill>
            </a:endParaRPr>
          </a:p>
          <a:p>
            <a:r>
              <a:rPr lang="ru-RU" dirty="0"/>
              <a:t>Еще когда тебе позвонили и позвали на собеседование, не теряйся и уточни некоторые моменты. Например, кто будет проводить собеседование, будет ли это разговор тет-а-тет или собеседование сразу группы кандидатов и так далее. Это поможет тебе сориентироваться и хотя бы знать, что тебя примерно ожидает.</a:t>
            </a:r>
          </a:p>
          <a:p>
            <a:r>
              <a:rPr lang="ru-RU" dirty="0"/>
              <a:t>Во время самого собеседования также не бойся задать вопрос. Спроси, есть ли курсы повышения квалификации в компании, уточни, что будет входить в твои обязанности, попроси рассказать, какие планы у самой компании. Такая заинтересованность не останется незамеченной.</a:t>
            </a:r>
          </a:p>
        </p:txBody>
      </p:sp>
    </p:spTree>
    <p:extLst>
      <p:ext uri="{BB962C8B-B14F-4D97-AF65-F5344CB8AC3E}">
        <p14:creationId xmlns:p14="http://schemas.microsoft.com/office/powerpoint/2010/main" val="3609789555"/>
      </p:ext>
    </p:extLst>
  </p:cSld>
  <p:clrMapOvr>
    <a:masterClrMapping/>
  </p:clrMapOvr>
  <p:transition advClick="0" advTm="6000"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оугольник 15"/>
          <p:cNvSpPr/>
          <p:nvPr/>
        </p:nvSpPr>
        <p:spPr>
          <a:xfrm>
            <a:off x="4706" y="4933"/>
            <a:ext cx="694269" cy="6858000"/>
          </a:xfrm>
          <a:prstGeom prst="rect">
            <a:avLst/>
          </a:prstGeom>
          <a:solidFill>
            <a:srgbClr val="7DBF1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4671" tIns="47335" rIns="94671" bIns="47335"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  <p:pic>
        <p:nvPicPr>
          <p:cNvPr id="15" name="Рисунок 1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907" y="188640"/>
            <a:ext cx="1224136" cy="1174802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1424608" y="908720"/>
            <a:ext cx="7992888" cy="4708981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000" b="1" dirty="0" smtClean="0">
                <a:solidFill>
                  <a:srgbClr val="C00000"/>
                </a:solidFill>
              </a:rPr>
              <a:t>Оденься</a:t>
            </a:r>
          </a:p>
          <a:p>
            <a:endParaRPr lang="ru-RU" sz="2000" dirty="0">
              <a:solidFill>
                <a:srgbClr val="C00000"/>
              </a:solidFill>
            </a:endParaRPr>
          </a:p>
          <a:p>
            <a:r>
              <a:rPr lang="ru-RU" sz="2000" dirty="0"/>
              <a:t>«Встречают по одежке, провожают по уму» – помни эту пословицу, когда соберешься идти на собеседование. Если ты хочешь устроиться в солидную фирму, то и вид должен быть соответствующий – деловой костюм, бабочка или галстук, ну ты понимаешь. Если же это какая-нибудь подработка типа разносчика пиццы или что-то такое – тут уж можно заявиться в кедах и джинсах. Кстати, интереснее всего получается, если планируешь устраиваться на творческую должность – можно дать волю фантазии и выразить себя в одежде.</a:t>
            </a:r>
          </a:p>
          <a:p>
            <a:r>
              <a:rPr lang="ru-RU" sz="2000" dirty="0"/>
              <a:t>К слову, еще один немаловажный и очевидный факт – надеть то, в чем тебе будет комфортно. Любая мелочь, любое неудобство, будь то натирающая обувь или слишком узкие брюки – все это приносит лишние проблемы и отвлекает от главного.</a:t>
            </a:r>
          </a:p>
        </p:txBody>
      </p:sp>
    </p:spTree>
    <p:extLst>
      <p:ext uri="{BB962C8B-B14F-4D97-AF65-F5344CB8AC3E}">
        <p14:creationId xmlns:p14="http://schemas.microsoft.com/office/powerpoint/2010/main" val="3182468496"/>
      </p:ext>
    </p:extLst>
  </p:cSld>
  <p:clrMapOvr>
    <a:masterClrMapping/>
  </p:clrMapOvr>
  <p:transition advClick="0" advTm="6000">
    <p:fade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оугольник 15"/>
          <p:cNvSpPr/>
          <p:nvPr/>
        </p:nvSpPr>
        <p:spPr>
          <a:xfrm>
            <a:off x="4706" y="4933"/>
            <a:ext cx="694269" cy="6858000"/>
          </a:xfrm>
          <a:prstGeom prst="rect">
            <a:avLst/>
          </a:prstGeom>
          <a:solidFill>
            <a:srgbClr val="7DBF1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4671" tIns="47335" rIns="94671" bIns="47335"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  <p:pic>
        <p:nvPicPr>
          <p:cNvPr id="15" name="Рисунок 1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907" y="188640"/>
            <a:ext cx="1224136" cy="1174802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1496616" y="612845"/>
            <a:ext cx="8136904" cy="470898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sz="2000" b="1" dirty="0">
                <a:solidFill>
                  <a:srgbClr val="C00000"/>
                </a:solidFill>
              </a:rPr>
              <a:t>Не </a:t>
            </a:r>
            <a:r>
              <a:rPr lang="ru-RU" sz="2000" b="1" dirty="0" smtClean="0">
                <a:solidFill>
                  <a:srgbClr val="C00000"/>
                </a:solidFill>
              </a:rPr>
              <a:t>усложняй</a:t>
            </a:r>
          </a:p>
          <a:p>
            <a:pPr algn="just"/>
            <a:endParaRPr lang="ru-RU" sz="2000" dirty="0">
              <a:solidFill>
                <a:srgbClr val="C00000"/>
              </a:solidFill>
            </a:endParaRPr>
          </a:p>
          <a:p>
            <a:pPr algn="just"/>
            <a:r>
              <a:rPr lang="ru-RU" sz="2000" dirty="0"/>
              <a:t>Понятное дело, что можно написать о себе любимом целую поэму, восхвалить свои профессиональные качества и так далее. И ты можешь дома на бумажке все это написать и даже (о боже) заучить (в </a:t>
            </a:r>
            <a:r>
              <a:rPr lang="ru-RU" sz="2000" dirty="0" err="1"/>
              <a:t>универе</a:t>
            </a:r>
            <a:r>
              <a:rPr lang="ru-RU" sz="2000" dirty="0"/>
              <a:t> не хватило, видимо). Но волнение может сыграть с тобой злую шутку – заготовленная длиннющая речь вылетит из головы и все – приехали… Поэтому выдели главное. Ты должен уметь рассказать о себе кратко, но емко. Не ври – опытному кадровику это сразу заметно, да и все равно потом обман может быть раскрыт.</a:t>
            </a:r>
          </a:p>
          <a:p>
            <a:pPr algn="just"/>
            <a:r>
              <a:rPr lang="ru-RU" sz="2000" dirty="0"/>
              <a:t>Один из самых каверзных вопросов: «Почему вы ушли с предыдущего места работы?». Если она у тебя, конечно, была. Не стоит жаловаться на бывшего начальника, ругать компанию и все такое – ответь нейтрально.</a:t>
            </a:r>
          </a:p>
        </p:txBody>
      </p:sp>
    </p:spTree>
    <p:extLst>
      <p:ext uri="{BB962C8B-B14F-4D97-AF65-F5344CB8AC3E}">
        <p14:creationId xmlns:p14="http://schemas.microsoft.com/office/powerpoint/2010/main" val="756131594"/>
      </p:ext>
    </p:extLst>
  </p:cSld>
  <p:clrMapOvr>
    <a:masterClrMapping/>
  </p:clrMapOvr>
  <p:transition advClick="0" advTm="6000">
    <p:fade thruBlk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оугольник 15"/>
          <p:cNvSpPr/>
          <p:nvPr/>
        </p:nvSpPr>
        <p:spPr>
          <a:xfrm>
            <a:off x="4706" y="4933"/>
            <a:ext cx="694269" cy="6858000"/>
          </a:xfrm>
          <a:prstGeom prst="rect">
            <a:avLst/>
          </a:prstGeom>
          <a:solidFill>
            <a:srgbClr val="7DBF1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4671" tIns="47335" rIns="94671" bIns="47335"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  <p:pic>
        <p:nvPicPr>
          <p:cNvPr id="15" name="Рисунок 1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907" y="188640"/>
            <a:ext cx="1224136" cy="1174802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1640632" y="612845"/>
            <a:ext cx="7848872" cy="470898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sz="2000" b="1" dirty="0">
                <a:solidFill>
                  <a:srgbClr val="C00000"/>
                </a:solidFill>
              </a:rPr>
              <a:t>Не </a:t>
            </a:r>
            <a:r>
              <a:rPr lang="ru-RU" sz="2000" b="1" dirty="0" smtClean="0">
                <a:solidFill>
                  <a:srgbClr val="C00000"/>
                </a:solidFill>
              </a:rPr>
              <a:t>наглей</a:t>
            </a:r>
          </a:p>
          <a:p>
            <a:pPr algn="just"/>
            <a:endParaRPr lang="ru-RU" sz="2000" dirty="0">
              <a:solidFill>
                <a:srgbClr val="C00000"/>
              </a:solidFill>
            </a:endParaRPr>
          </a:p>
          <a:p>
            <a:pPr algn="just"/>
            <a:r>
              <a:rPr lang="ru-RU" sz="2000" dirty="0"/>
              <a:t>Многие думают, что чем самоувереннее они будут на собеседовании, тем выше их шансы быть принятыми. Перестаньте, </a:t>
            </a:r>
            <a:r>
              <a:rPr lang="ru-RU" sz="2000" dirty="0" err="1"/>
              <a:t>понты</a:t>
            </a:r>
            <a:r>
              <a:rPr lang="ru-RU" sz="2000" dirty="0"/>
              <a:t> ни на кого не произведут впечатления, а наглость еще и оттолкнет. Поэтому не стоит сразу с порога спрашивать: «А сколько вы будете мне платить?», «А когда меня повысят?», «А когда я смогу пойти в отпуск?», «А у меня будут премии?», «Я такой крутой, вы дадите мне отдельный кабинет?». Про зарплату тебя самого спросят (кстати, мы в одной статье уже рассказывали, как можно ответить в этом случае), а все остальное скажут и так. Темы денег стоит затрагивать максимально аккуратно, а то работодатель сочтет тебя слишком алчным и подумает, что тебя волнуют только зеленые купюры, а не сама работа.</a:t>
            </a:r>
          </a:p>
        </p:txBody>
      </p:sp>
    </p:spTree>
    <p:extLst>
      <p:ext uri="{BB962C8B-B14F-4D97-AF65-F5344CB8AC3E}">
        <p14:creationId xmlns:p14="http://schemas.microsoft.com/office/powerpoint/2010/main" val="1945886874"/>
      </p:ext>
    </p:extLst>
  </p:cSld>
  <p:clrMapOvr>
    <a:masterClrMapping/>
  </p:clrMapOvr>
  <p:transition advClick="0" advTm="6000">
    <p:fade thruBlk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оугольник 15"/>
          <p:cNvSpPr/>
          <p:nvPr/>
        </p:nvSpPr>
        <p:spPr>
          <a:xfrm>
            <a:off x="4706" y="4933"/>
            <a:ext cx="694269" cy="6858000"/>
          </a:xfrm>
          <a:prstGeom prst="rect">
            <a:avLst/>
          </a:prstGeom>
          <a:solidFill>
            <a:srgbClr val="7DBF1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4671" tIns="47335" rIns="94671" bIns="47335"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  <p:pic>
        <p:nvPicPr>
          <p:cNvPr id="15" name="Рисунок 1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907" y="188640"/>
            <a:ext cx="1224136" cy="1174802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1784648" y="612845"/>
            <a:ext cx="7200800" cy="532453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sz="2000" b="1" dirty="0">
                <a:solidFill>
                  <a:srgbClr val="C00000"/>
                </a:solidFill>
              </a:rPr>
              <a:t>Настройся на хороший исход </a:t>
            </a:r>
            <a:r>
              <a:rPr lang="ru-RU" sz="2000" b="1" dirty="0" smtClean="0">
                <a:solidFill>
                  <a:srgbClr val="C00000"/>
                </a:solidFill>
              </a:rPr>
              <a:t>дела</a:t>
            </a:r>
          </a:p>
          <a:p>
            <a:pPr algn="just"/>
            <a:endParaRPr lang="ru-RU" sz="2000" dirty="0"/>
          </a:p>
          <a:p>
            <a:pPr algn="just"/>
            <a:r>
              <a:rPr lang="ru-RU" sz="2000" dirty="0"/>
              <a:t>Настроение по большей части заразно. Если ты будешь угрюмый, напряженный, слишком взволнованный или всем своим видом демонстрировать подозрительность и недоверие, скорее всего, такой негатив перекинется и на того, кто тебя собеседует. Конечно, хохотать и рассказывать анекдоты не стоит, но улыбаться и вести себя открыто на собеседовании никто не запрещает. Обычно многие думают, что на собеседование обязательно показать, какой ты супер-серьезный, прям как скала J Ну, отчасти это так, однако лучше вести себя непринужденно и </a:t>
            </a:r>
            <a:r>
              <a:rPr lang="ru-RU" sz="2000" i="1" dirty="0"/>
              <a:t>естественно</a:t>
            </a:r>
            <a:r>
              <a:rPr lang="ru-RU" sz="2000" dirty="0"/>
              <a:t>. Так ты больше расположишь к себе.</a:t>
            </a:r>
          </a:p>
          <a:p>
            <a:pPr algn="just"/>
            <a:r>
              <a:rPr lang="ru-RU" sz="2000" dirty="0"/>
              <a:t>Если настроиться не получается, настроение ни к черту и вообще все плохо – знакомство с новой работой лучше отложить от греха подальше.</a:t>
            </a:r>
          </a:p>
        </p:txBody>
      </p:sp>
    </p:spTree>
    <p:extLst>
      <p:ext uri="{BB962C8B-B14F-4D97-AF65-F5344CB8AC3E}">
        <p14:creationId xmlns:p14="http://schemas.microsoft.com/office/powerpoint/2010/main" val="1314470339"/>
      </p:ext>
    </p:extLst>
  </p:cSld>
  <p:clrMapOvr>
    <a:masterClrMapping/>
  </p:clrMapOvr>
  <p:transition advClick="0" advTm="6000">
    <p:fade thruBlk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оугольник 15"/>
          <p:cNvSpPr/>
          <p:nvPr/>
        </p:nvSpPr>
        <p:spPr>
          <a:xfrm>
            <a:off x="4706" y="4933"/>
            <a:ext cx="694269" cy="6858000"/>
          </a:xfrm>
          <a:prstGeom prst="rect">
            <a:avLst/>
          </a:prstGeom>
          <a:solidFill>
            <a:srgbClr val="7DBF1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4671" tIns="47335" rIns="94671" bIns="47335"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  <p:pic>
        <p:nvPicPr>
          <p:cNvPr id="15" name="Рисунок 1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907" y="188640"/>
            <a:ext cx="1224136" cy="1174802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1496616" y="476672"/>
            <a:ext cx="8136904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C00000"/>
                </a:solidFill>
              </a:rPr>
              <a:t>Используй психологию</a:t>
            </a:r>
            <a:endParaRPr lang="ru-RU" dirty="0">
              <a:solidFill>
                <a:srgbClr val="C00000"/>
              </a:solidFill>
            </a:endParaRPr>
          </a:p>
          <a:p>
            <a:r>
              <a:rPr lang="ru-RU" dirty="0"/>
              <a:t>Можешь не верить, но психологические «фишки» реально работают. Помимо располагающего к себе внешнего вида, позаботься о том, что говоришь. Используй активные глаголы («я могу», «я сделал»), избегай преуменьшающих высказываний («немного», «вроде как», «наверно») и слов-паразитов (это сложно, но вполне реально).</a:t>
            </a:r>
          </a:p>
          <a:p>
            <a:r>
              <a:rPr lang="ru-RU" b="1" dirty="0">
                <a:solidFill>
                  <a:srgbClr val="C00000"/>
                </a:solidFill>
              </a:rPr>
              <a:t>Расслабься</a:t>
            </a:r>
            <a:endParaRPr lang="ru-RU" dirty="0">
              <a:solidFill>
                <a:srgbClr val="C00000"/>
              </a:solidFill>
            </a:endParaRPr>
          </a:p>
          <a:p>
            <a:r>
              <a:rPr lang="ru-RU" dirty="0"/>
              <a:t>Неуверенность в голосе, резкий приступ заикания, бросание в дрожь и холодный пот – не думай об этом. Тебе нечего бояться – работодатель или тот, кто тебя собеседует, не кусается, не пытает тебя и вообще у него за день может проходить еще множество таких же кандидатов как ты. И все волнуются, трясутся… Покажи, что ты – не такой, что ты не боишься и уверен в себе.</a:t>
            </a:r>
          </a:p>
          <a:p>
            <a:r>
              <a:rPr lang="ru-RU" dirty="0"/>
              <a:t>Не стоит думать, что собеседование – это допрос, на котором тебя пытаются уличить в чем-то плохом и всячески надавить. Это ни разу не так, и во многом именно от тебя зависит, пройдет ли собеседование адекватно и продуктивно или же нанесет вред твоей юной </a:t>
            </a:r>
            <a:r>
              <a:rPr lang="ru-RU" dirty="0" smtClean="0"/>
              <a:t>психике. 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360712" y="5549193"/>
            <a:ext cx="662473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i="1" dirty="0">
                <a:solidFill>
                  <a:srgbClr val="C00000"/>
                </a:solidFill>
              </a:rPr>
              <a:t>Все просто, если верить в себя! Удачи на собеседовании!</a:t>
            </a:r>
            <a:endParaRPr lang="ru-RU" sz="2400" b="1" i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1379700"/>
      </p:ext>
    </p:extLst>
  </p:cSld>
  <p:clrMapOvr>
    <a:masterClrMapping/>
  </p:clrMapOvr>
  <p:transition advClick="0" advTm="6000">
    <p:fade thruBlk="1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6_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2821</TotalTime>
  <Words>942</Words>
  <Application>Microsoft Office PowerPoint</Application>
  <PresentationFormat>Лист A4 (210x297 мм)</PresentationFormat>
  <Paragraphs>31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6_Трек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olga</dc:creator>
  <cp:lastModifiedBy>дмитрий</cp:lastModifiedBy>
  <cp:revision>322</cp:revision>
  <cp:lastPrinted>2021-09-21T13:29:12Z</cp:lastPrinted>
  <dcterms:created xsi:type="dcterms:W3CDTF">2012-03-28T06:38:46Z</dcterms:created>
  <dcterms:modified xsi:type="dcterms:W3CDTF">2023-12-10T14:39:06Z</dcterms:modified>
</cp:coreProperties>
</file>