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sldIdLst>
    <p:sldId id="440" r:id="rId2"/>
    <p:sldId id="504" r:id="rId3"/>
    <p:sldId id="508" r:id="rId4"/>
    <p:sldId id="505" r:id="rId5"/>
    <p:sldId id="506" r:id="rId6"/>
    <p:sldId id="507" r:id="rId7"/>
    <p:sldId id="509" r:id="rId8"/>
  </p:sldIdLst>
  <p:sldSz cx="9906000" cy="6858000" type="A4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787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57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361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14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93531" algn="l" defTabSz="95741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872238" algn="l" defTabSz="95741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350944" algn="l" defTabSz="95741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829650" algn="l" defTabSz="95741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E5F09"/>
    <a:srgbClr val="316606"/>
    <a:srgbClr val="57850D"/>
    <a:srgbClr val="7DBF13"/>
    <a:srgbClr val="3D2405"/>
    <a:srgbClr val="D7F6A4"/>
    <a:srgbClr val="800080"/>
    <a:srgbClr val="CC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70" d="100"/>
          <a:sy n="70" d="100"/>
        </p:scale>
        <p:origin x="-1206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89982"/>
          </a:xfrm>
          <a:prstGeom prst="rect">
            <a:avLst/>
          </a:prstGeom>
        </p:spPr>
        <p:txBody>
          <a:bodyPr vert="horz" lIns="94470" tIns="47235" rIns="94470" bIns="472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89982"/>
          </a:xfrm>
          <a:prstGeom prst="rect">
            <a:avLst/>
          </a:prstGeom>
        </p:spPr>
        <p:txBody>
          <a:bodyPr vert="horz" lIns="94470" tIns="47235" rIns="94470" bIns="47235" rtlCol="0"/>
          <a:lstStyle>
            <a:lvl1pPr algn="r">
              <a:defRPr sz="1200"/>
            </a:lvl1pPr>
          </a:lstStyle>
          <a:p>
            <a:fld id="{B2E3F79E-F0C8-4302-9A8E-EFDD5789C1DA}" type="datetimeFigureOut">
              <a:rPr lang="ru-RU" smtClean="0"/>
              <a:pPr/>
              <a:t>10.12.2023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35013"/>
            <a:ext cx="53070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0" tIns="47235" rIns="94470" bIns="47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30"/>
            <a:ext cx="5388610" cy="4409837"/>
          </a:xfrm>
          <a:prstGeom prst="rect">
            <a:avLst/>
          </a:prstGeom>
        </p:spPr>
        <p:txBody>
          <a:bodyPr vert="horz" lIns="94470" tIns="47235" rIns="94470" bIns="47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07957"/>
            <a:ext cx="2918830" cy="489982"/>
          </a:xfrm>
          <a:prstGeom prst="rect">
            <a:avLst/>
          </a:prstGeom>
        </p:spPr>
        <p:txBody>
          <a:bodyPr vert="horz" lIns="94470" tIns="47235" rIns="94470" bIns="472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6" y="9307957"/>
            <a:ext cx="2918830" cy="489982"/>
          </a:xfrm>
          <a:prstGeom prst="rect">
            <a:avLst/>
          </a:prstGeom>
        </p:spPr>
        <p:txBody>
          <a:bodyPr vert="horz" lIns="94470" tIns="47235" rIns="94470" bIns="47235" rtlCol="0" anchor="b"/>
          <a:lstStyle>
            <a:lvl1pPr algn="r">
              <a:defRPr sz="1200"/>
            </a:lvl1pPr>
          </a:lstStyle>
          <a:p>
            <a:fld id="{5B3B81A7-2327-432D-A41B-65E1BC6D7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3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1pPr>
    <a:lvl2pPr marL="478707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2pPr>
    <a:lvl3pPr marL="957412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3pPr>
    <a:lvl4pPr marL="1436118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4pPr>
    <a:lvl5pPr marL="1914825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5pPr>
    <a:lvl6pPr marL="2393531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6pPr>
    <a:lvl7pPr marL="2872238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7pPr>
    <a:lvl8pPr marL="3350944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8pPr>
    <a:lvl9pPr marL="3829650" algn="l" defTabSz="957412" rtl="0" eaLnBrk="1" latinLnBrk="0" hangingPunct="1">
      <a:defRPr sz="12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4" y="5349906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2" y="4853415"/>
            <a:ext cx="916305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2" y="3886201"/>
            <a:ext cx="9163050" cy="914400"/>
          </a:xfrm>
        </p:spPr>
        <p:txBody>
          <a:bodyPr anchor="b"/>
          <a:lstStyle>
            <a:lvl1pPr marL="0" indent="0" algn="l">
              <a:buNone/>
              <a:defRPr sz="2469">
                <a:solidFill>
                  <a:schemeClr val="tx2">
                    <a:shade val="75000"/>
                  </a:schemeClr>
                </a:solidFill>
              </a:defRPr>
            </a:lvl1pPr>
            <a:lvl2pPr marL="473406" indent="0" algn="ctr">
              <a:buNone/>
            </a:lvl2pPr>
            <a:lvl3pPr marL="946813" indent="0" algn="ctr">
              <a:buNone/>
            </a:lvl3pPr>
            <a:lvl4pPr marL="1420220" indent="0" algn="ctr">
              <a:buNone/>
            </a:lvl4pPr>
            <a:lvl5pPr marL="1893627" indent="0" algn="ctr">
              <a:buNone/>
            </a:lvl5pPr>
            <a:lvl6pPr marL="2367033" indent="0" algn="ctr">
              <a:buNone/>
            </a:lvl6pPr>
            <a:lvl7pPr marL="2840439" indent="0" algn="ctr">
              <a:buNone/>
            </a:lvl7pPr>
            <a:lvl8pPr marL="3313846" indent="0" algn="ctr">
              <a:buNone/>
            </a:lvl8pPr>
            <a:lvl9pPr marL="3787252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773A8-E694-4776-B302-5D559209E1A2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9C09A5BD-2578-48D7-8DD1-335C2860732D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6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4AD5B-6FA0-4161-8861-F2BA52626E7A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70DA4-52A0-4F0E-B97F-5F42E75544E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1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80"/>
            <a:ext cx="1981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80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907AA-B4CC-46CE-AD5A-341DA63F3924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701D-3C40-43D9-BF81-C0D6476D161D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9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F5A4B-5F1E-4AF4-B370-B936B64546F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3"/>
            <a:ext cx="3136900" cy="288925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822FE152-9789-4325-A39B-FCDAE195E3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8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4" y="3444906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2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85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16E7-EFBB-4EBD-9DBB-9A5B80DCCC62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56F66-A714-40F1-A596-660E51572483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9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6353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1"/>
            <a:ext cx="94107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86"/>
            </a:lvl1pPr>
            <a:lvl2pPr>
              <a:defRPr sz="2469"/>
            </a:lvl2pPr>
            <a:lvl3pPr>
              <a:defRPr sz="2085"/>
            </a:lvl3pPr>
            <a:lvl4pPr>
              <a:defRPr sz="1860"/>
            </a:lvl4pPr>
            <a:lvl5pPr>
              <a:defRPr sz="186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86"/>
            </a:lvl1pPr>
            <a:lvl2pPr>
              <a:defRPr sz="2469"/>
            </a:lvl2pPr>
            <a:lvl3pPr>
              <a:defRPr sz="2085"/>
            </a:lvl3pPr>
            <a:lvl4pPr>
              <a:defRPr sz="1860"/>
            </a:lvl4pPr>
            <a:lvl5pPr>
              <a:defRPr sz="186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4D09F-1324-49F1-8905-05933292279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2E7D0-F3DB-4EF1-BD1D-B3A777BD1BFA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7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1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9" y="666750"/>
            <a:ext cx="4648102" cy="639762"/>
          </a:xfrm>
        </p:spPr>
        <p:txBody>
          <a:bodyPr anchor="ctr"/>
          <a:lstStyle>
            <a:lvl1pPr marL="0" indent="0">
              <a:buNone/>
              <a:defRPr sz="186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85" b="1"/>
            </a:lvl2pPr>
            <a:lvl3pPr>
              <a:buNone/>
              <a:defRPr sz="1860" b="1"/>
            </a:lvl3pPr>
            <a:lvl4pPr>
              <a:buNone/>
              <a:defRPr sz="1668" b="1"/>
            </a:lvl4pPr>
            <a:lvl5pPr>
              <a:buNone/>
              <a:defRPr sz="1668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3" y="666750"/>
            <a:ext cx="4649928" cy="639762"/>
          </a:xfrm>
        </p:spPr>
        <p:txBody>
          <a:bodyPr anchor="ctr"/>
          <a:lstStyle>
            <a:lvl1pPr marL="0" indent="0">
              <a:buNone/>
              <a:defRPr sz="186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85" b="1"/>
            </a:lvl2pPr>
            <a:lvl3pPr>
              <a:buNone/>
              <a:defRPr sz="1860" b="1"/>
            </a:lvl3pPr>
            <a:lvl4pPr>
              <a:buNone/>
              <a:defRPr sz="1668" b="1"/>
            </a:lvl4pPr>
            <a:lvl5pPr>
              <a:buNone/>
              <a:defRPr sz="1668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4899" y="1316041"/>
            <a:ext cx="4648102" cy="3941763"/>
          </a:xfrm>
        </p:spPr>
        <p:txBody>
          <a:bodyPr/>
          <a:lstStyle>
            <a:lvl1pPr>
              <a:defRPr sz="2469"/>
            </a:lvl1pPr>
            <a:lvl2pPr>
              <a:defRPr sz="2085"/>
            </a:lvl2pPr>
            <a:lvl3pPr>
              <a:defRPr sz="1860"/>
            </a:lvl3pPr>
            <a:lvl4pPr>
              <a:defRPr sz="1668"/>
            </a:lvl4pPr>
            <a:lvl5pPr>
              <a:defRPr sz="1668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5036125" y="1316041"/>
            <a:ext cx="4645914" cy="3941763"/>
          </a:xfrm>
        </p:spPr>
        <p:txBody>
          <a:bodyPr/>
          <a:lstStyle>
            <a:lvl1pPr>
              <a:defRPr sz="2469"/>
            </a:lvl1pPr>
            <a:lvl2pPr>
              <a:defRPr sz="2085"/>
            </a:lvl2pPr>
            <a:lvl3pPr>
              <a:defRPr sz="1860"/>
            </a:lvl3pPr>
            <a:lvl4pPr>
              <a:defRPr sz="1668"/>
            </a:lvl4pPr>
            <a:lvl5pPr>
              <a:defRPr sz="1668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1DA3C-DDE0-4FBB-9142-D5106E3DB48A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2" y="6477000"/>
            <a:ext cx="825500" cy="246888"/>
          </a:xfrm>
        </p:spPr>
        <p:txBody>
          <a:bodyPr/>
          <a:lstStyle/>
          <a:p>
            <a:pPr>
              <a:defRPr/>
            </a:pPr>
            <a:fld id="{A9CCB604-636B-4EB1-9D85-B9CDE4C9921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4" y="6019804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1"/>
            <a:ext cx="94107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48CF1-5E7D-450C-9CFD-0356778B92D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CB992-DECF-429A-A9E4-50FB95EE398B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0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0BA1A-3BAA-4B1D-9EB4-710D77D3EDF2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EF8A6-6AAA-4F85-BBF6-C01808EAEDD5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4" y="584912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2"/>
            <a:ext cx="9163050" cy="520700"/>
          </a:xfrm>
        </p:spPr>
        <p:txBody>
          <a:bodyPr anchor="ctr"/>
          <a:lstStyle>
            <a:lvl1pPr algn="l">
              <a:buNone/>
              <a:defRPr sz="2085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3" y="609600"/>
            <a:ext cx="3259006" cy="4800600"/>
          </a:xfrm>
        </p:spPr>
        <p:txBody>
          <a:bodyPr/>
          <a:lstStyle>
            <a:lvl1pPr marL="0" indent="0">
              <a:buNone/>
              <a:defRPr sz="1443"/>
            </a:lvl1pPr>
            <a:lvl2pPr>
              <a:buNone/>
              <a:defRPr sz="1251"/>
            </a:lvl2pPr>
            <a:lvl3pPr>
              <a:buNone/>
              <a:defRPr sz="1026"/>
            </a:lvl3pPr>
            <a:lvl4pPr>
              <a:buNone/>
              <a:defRPr sz="930"/>
            </a:lvl4pPr>
            <a:lvl5pPr>
              <a:buNone/>
              <a:defRPr sz="93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872973" y="609600"/>
            <a:ext cx="5785380" cy="4800600"/>
          </a:xfrm>
        </p:spPr>
        <p:txBody>
          <a:bodyPr/>
          <a:lstStyle>
            <a:lvl1pPr>
              <a:defRPr sz="3304"/>
            </a:lvl1pPr>
            <a:lvl2pPr>
              <a:defRPr sz="2886"/>
            </a:lvl2pPr>
            <a:lvl3pPr>
              <a:defRPr sz="2469"/>
            </a:lvl3pPr>
            <a:lvl4pPr>
              <a:defRPr sz="2085"/>
            </a:lvl4pPr>
            <a:lvl5pPr>
              <a:defRPr sz="2085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E25E4-409B-4ADB-AEAE-2CE02F3ADD12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49BF7-6630-4D32-9DC8-4D9A43C4C13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3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6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304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B3200D-2BF2-4106-BBDE-EAC6036D2839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2D712-D416-4F8E-A94E-060F3C91B12A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1"/>
            <a:ext cx="6356350" cy="522288"/>
          </a:xfrm>
        </p:spPr>
        <p:txBody>
          <a:bodyPr anchor="ctr"/>
          <a:lstStyle>
            <a:lvl1pPr algn="l">
              <a:buNone/>
              <a:defRPr sz="2085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9"/>
            <a:ext cx="6356350" cy="768350"/>
          </a:xfrm>
        </p:spPr>
        <p:txBody>
          <a:bodyPr lIns="354279" tIns="0"/>
          <a:lstStyle>
            <a:lvl1pPr marL="0" indent="0">
              <a:buNone/>
              <a:defRPr sz="1443"/>
            </a:lvl1pPr>
            <a:lvl2pPr>
              <a:defRPr sz="1251"/>
            </a:lvl2pPr>
            <a:lvl3pPr>
              <a:defRPr sz="1026"/>
            </a:lvl3pPr>
            <a:lvl4pPr>
              <a:defRPr sz="930"/>
            </a:lvl4pPr>
            <a:lvl5pPr>
              <a:defRPr sz="93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768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4" y="1050902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6"/>
            <a:ext cx="9410700" cy="4525963"/>
          </a:xfrm>
          <a:prstGeom prst="rect">
            <a:avLst/>
          </a:prstGeom>
        </p:spPr>
        <p:txBody>
          <a:bodyPr vert="horz" lIns="295232" tIns="147616" rIns="295232" bIns="147616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3"/>
            <a:ext cx="2724150" cy="288925"/>
          </a:xfrm>
          <a:prstGeom prst="rect">
            <a:avLst/>
          </a:prstGeom>
        </p:spPr>
        <p:txBody>
          <a:bodyPr vert="horz" lIns="295232" tIns="147616" rIns="295232" bIns="147616"/>
          <a:lstStyle>
            <a:lvl1pPr algn="l" eaLnBrk="1" latinLnBrk="0" hangingPunct="1">
              <a:defRPr kumimoji="0" sz="1251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1D0F314-66D4-469D-AAD3-A60C4B3D9D32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10.12.2023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3"/>
            <a:ext cx="3632200" cy="288925"/>
          </a:xfrm>
          <a:prstGeom prst="rect">
            <a:avLst/>
          </a:prstGeom>
        </p:spPr>
        <p:txBody>
          <a:bodyPr vert="horz" lIns="295232" tIns="147616" rIns="295232" bIns="147616"/>
          <a:lstStyle>
            <a:lvl1pPr algn="r" eaLnBrk="1" latinLnBrk="0" hangingPunct="1">
              <a:defRPr kumimoji="0" sz="1251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2" y="6477001"/>
            <a:ext cx="825500" cy="244475"/>
          </a:xfrm>
          <a:prstGeom prst="rect">
            <a:avLst/>
          </a:prstGeom>
        </p:spPr>
        <p:txBody>
          <a:bodyPr vert="horz" lIns="295232" tIns="147616" rIns="295232" bIns="147616"/>
          <a:lstStyle>
            <a:lvl1pPr algn="r" eaLnBrk="1" latinLnBrk="0" hangingPunct="1">
              <a:defRPr kumimoji="0" sz="1251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345922-DC73-42C7-91C4-C15FD8D1DB6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lIns="295232" tIns="147616" rIns="295232" bIns="147616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4" y="1050902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4" y="1057990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71" tIns="47335" rIns="94671" bIns="47335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3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rtl="0" eaLnBrk="1" latinLnBrk="0" hangingPunct="1">
        <a:spcBef>
          <a:spcPct val="0"/>
        </a:spcBef>
        <a:buNone/>
        <a:defRPr kumimoji="0" sz="372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55055" indent="-35505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304" kern="1200">
          <a:solidFill>
            <a:schemeClr val="tx2"/>
          </a:solidFill>
          <a:latin typeface="+mn-lt"/>
          <a:ea typeface="+mn-ea"/>
          <a:cs typeface="+mn-cs"/>
        </a:defRPr>
      </a:lvl1pPr>
      <a:lvl2pPr marL="769286" indent="-29587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86" kern="1200">
          <a:solidFill>
            <a:schemeClr val="tx2"/>
          </a:solidFill>
          <a:latin typeface="+mn-lt"/>
          <a:ea typeface="+mn-ea"/>
          <a:cs typeface="+mn-cs"/>
        </a:defRPr>
      </a:lvl2pPr>
      <a:lvl3pPr marL="1183516" indent="-23670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69" kern="1200">
          <a:solidFill>
            <a:schemeClr val="tx2"/>
          </a:solidFill>
          <a:latin typeface="+mn-lt"/>
          <a:ea typeface="+mn-ea"/>
          <a:cs typeface="+mn-cs"/>
        </a:defRPr>
      </a:lvl3pPr>
      <a:lvl4pPr marL="1656923" indent="-23670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85" kern="1200">
          <a:solidFill>
            <a:schemeClr val="tx2"/>
          </a:solidFill>
          <a:latin typeface="+mn-lt"/>
          <a:ea typeface="+mn-ea"/>
          <a:cs typeface="+mn-cs"/>
        </a:defRPr>
      </a:lvl4pPr>
      <a:lvl5pPr marL="2130329" indent="-23670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60" kern="1200">
          <a:solidFill>
            <a:schemeClr val="tx2"/>
          </a:solidFill>
          <a:latin typeface="+mn-lt"/>
          <a:ea typeface="+mn-ea"/>
          <a:cs typeface="+mn-cs"/>
        </a:defRPr>
      </a:lvl5pPr>
      <a:lvl6pPr marL="2603736" indent="-23670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60" kern="1200">
          <a:solidFill>
            <a:schemeClr val="tx2"/>
          </a:solidFill>
          <a:latin typeface="+mn-lt"/>
          <a:ea typeface="+mn-ea"/>
          <a:cs typeface="+mn-cs"/>
        </a:defRPr>
      </a:lvl6pPr>
      <a:lvl7pPr marL="3077143" indent="-23670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68" kern="1200">
          <a:solidFill>
            <a:schemeClr val="tx2"/>
          </a:solidFill>
          <a:latin typeface="+mn-lt"/>
          <a:ea typeface="+mn-ea"/>
          <a:cs typeface="+mn-cs"/>
        </a:defRPr>
      </a:lvl7pPr>
      <a:lvl8pPr marL="3550549" indent="-23670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68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023956" indent="-23670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43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34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46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20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936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670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404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138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787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microsoft.com/office/2007/relationships/hdphoto" Target="../media/hdphoto2.wdp"/><Relationship Id="rId17" Type="http://schemas.openxmlformats.org/officeDocument/2006/relationships/image" Target="../media/image14.png"/><Relationship Id="rId2" Type="http://schemas.openxmlformats.org/officeDocument/2006/relationships/image" Target="../media/image3.png"/><Relationship Id="rId16" Type="http://schemas.microsoft.com/office/2007/relationships/hdphoto" Target="../media/hdphoto4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microsoft.com/office/2007/relationships/hdphoto" Target="../media/hdphoto1.wdp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138853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25" y="283844"/>
            <a:ext cx="1496967" cy="143663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74"/>
          <a:stretch/>
        </p:blipFill>
        <p:spPr>
          <a:xfrm>
            <a:off x="785390" y="5968950"/>
            <a:ext cx="1291738" cy="8890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05" y="5484051"/>
            <a:ext cx="847358" cy="8473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23" y="4781097"/>
            <a:ext cx="989152" cy="9891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6" y="5137694"/>
            <a:ext cx="506324" cy="5063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3890">
            <a:off x="862730" y="2606624"/>
            <a:ext cx="1018104" cy="1018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584">
            <a:off x="1334788" y="2434750"/>
            <a:ext cx="477911" cy="4779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23" y="3570279"/>
            <a:ext cx="505849" cy="5058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8609">
            <a:off x="683691" y="2891544"/>
            <a:ext cx="678736" cy="67873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55728">
            <a:off x="1047599" y="4393120"/>
            <a:ext cx="678736" cy="6787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51" y="4006262"/>
            <a:ext cx="581115" cy="5811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74" y="3906445"/>
            <a:ext cx="339368" cy="33936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15" y="5656049"/>
            <a:ext cx="339368" cy="33936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38" y="2389671"/>
            <a:ext cx="339368" cy="33936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466789" y="283844"/>
            <a:ext cx="7108795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3E5F09"/>
                </a:solidFill>
              </a:rPr>
              <a:t>Как вести себя на собеседовании? </a:t>
            </a:r>
            <a:endParaRPr lang="ru-RU" sz="3600" b="1" dirty="0" smtClean="0">
              <a:solidFill>
                <a:srgbClr val="3E5F09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Будь </a:t>
            </a:r>
            <a:r>
              <a:rPr lang="ru-RU" sz="3600" b="1" dirty="0">
                <a:solidFill>
                  <a:srgbClr val="C00000"/>
                </a:solidFill>
              </a:rPr>
              <a:t>готов, студент!</a:t>
            </a:r>
            <a:endParaRPr lang="ru-RU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1879" y="2661706"/>
            <a:ext cx="70990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Волнение, страх, неуверенность, ступор – все эти «чудесные» эмоции у многих вызывает одна только мысль о собеседовании. Не </a:t>
            </a:r>
            <a:r>
              <a:rPr lang="ru-RU" sz="2800" dirty="0" smtClean="0"/>
              <a:t>бойся, </a:t>
            </a:r>
            <a:r>
              <a:rPr lang="ru-RU" sz="2800" dirty="0"/>
              <a:t>студент! Все будет отлично, если ты подготовишься заранее, и сейчас мы расскажем тебе, на что стоит обратить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941235713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69426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" y="188640"/>
            <a:ext cx="1224136" cy="11748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66165" y="476672"/>
            <a:ext cx="7848872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Продумывай </a:t>
            </a:r>
            <a:r>
              <a:rPr lang="ru-RU" b="1" dirty="0" smtClean="0">
                <a:solidFill>
                  <a:srgbClr val="C00000"/>
                </a:solidFill>
              </a:rPr>
              <a:t>заранее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На собеседовании у тебя не будет времени много думать, размусоливать тему и впадать в прострацию. Подумай, как ты можешь ответить на вопросы (как правило, они везде похожие, так что трудностей возникнуть не должно), что следует рассказывать в первую очередь, а что – не стоит даже с приставленным к виску дулом пистолета. Планируй – это выручит тебя, поверь.  Кстати, не забудь свое резюме, лучше – в нескольких экземплярах. И приди пораньше, не опаздывай.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08584" y="3433933"/>
            <a:ext cx="8106453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 бойся </a:t>
            </a:r>
            <a:r>
              <a:rPr lang="ru-RU" b="1" dirty="0" smtClean="0">
                <a:solidFill>
                  <a:srgbClr val="C00000"/>
                </a:solidFill>
              </a:rPr>
              <a:t>спросить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Еще когда тебе позвонили и позвали на собеседование, не теряйся и уточни некоторые моменты. Например, кто будет проводить собеседование, будет ли это разговор тет-а-тет или собеседование сразу группы кандидатов и так далее. Это поможет тебе сориентироваться и хотя бы знать, что тебя примерно ожидает.</a:t>
            </a:r>
          </a:p>
          <a:p>
            <a:r>
              <a:rPr lang="ru-RU" dirty="0"/>
              <a:t>Во время самого собеседования также не бойся задать вопрос. Спроси, есть ли курсы повышения квалификации в компании, уточни, что будет входить в твои обязанности, попроси рассказать, какие планы у самой компании. Такая заинтересованность не останется незамеченной.</a:t>
            </a:r>
          </a:p>
        </p:txBody>
      </p:sp>
    </p:spTree>
    <p:extLst>
      <p:ext uri="{BB962C8B-B14F-4D97-AF65-F5344CB8AC3E}">
        <p14:creationId xmlns:p14="http://schemas.microsoft.com/office/powerpoint/2010/main" val="3609789555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69426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" y="188640"/>
            <a:ext cx="1224136" cy="11748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4608" y="908720"/>
            <a:ext cx="7992888" cy="470898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Оденься</a:t>
            </a:r>
          </a:p>
          <a:p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dirty="0"/>
              <a:t>«Встречают по одежке, провожают по уму» – помни эту пословицу, когда соберешься идти на собеседование. Если ты хочешь устроиться в солидную фирму, то и вид должен быть соответствующий – деловой костюм, бабочка или галстук, ну ты понимаешь. Если же это какая-нибудь подработка типа разносчика пиццы или что-то такое – тут уж можно заявиться в кедах и джинсах. Кстати, интереснее всего получается, если планируешь устраиваться на творческую должность – можно дать волю фантазии и выразить себя в одежде.</a:t>
            </a:r>
          </a:p>
          <a:p>
            <a:r>
              <a:rPr lang="ru-RU" sz="2000" dirty="0"/>
              <a:t>К слову, еще один немаловажный и очевидный факт – надеть то, в чем тебе будет комфортно. Любая мелочь, любое неудобство, будь то натирающая обувь или слишком узкие брюки – все это приносит лишние проблемы и отвлекает от главного.</a:t>
            </a:r>
          </a:p>
        </p:txBody>
      </p:sp>
    </p:spTree>
    <p:extLst>
      <p:ext uri="{BB962C8B-B14F-4D97-AF65-F5344CB8AC3E}">
        <p14:creationId xmlns:p14="http://schemas.microsoft.com/office/powerpoint/2010/main" val="3182468496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69426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" y="188640"/>
            <a:ext cx="1224136" cy="117480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96616" y="612845"/>
            <a:ext cx="8136904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Не </a:t>
            </a:r>
            <a:r>
              <a:rPr lang="ru-RU" sz="2000" b="1" dirty="0" smtClean="0">
                <a:solidFill>
                  <a:srgbClr val="C00000"/>
                </a:solidFill>
              </a:rPr>
              <a:t>усложняй</a:t>
            </a:r>
          </a:p>
          <a:p>
            <a:pPr algn="just"/>
            <a:endParaRPr lang="ru-RU" sz="2000" dirty="0">
              <a:solidFill>
                <a:srgbClr val="C00000"/>
              </a:solidFill>
            </a:endParaRPr>
          </a:p>
          <a:p>
            <a:pPr algn="just"/>
            <a:r>
              <a:rPr lang="ru-RU" sz="2000" dirty="0"/>
              <a:t>Понятное дело, что можно написать о себе любимом целую поэму, восхвалить свои профессиональные качества и так далее. И ты можешь дома на бумажке все это написать и даже (о боже) заучить (в </a:t>
            </a:r>
            <a:r>
              <a:rPr lang="ru-RU" sz="2000" dirty="0" err="1"/>
              <a:t>универе</a:t>
            </a:r>
            <a:r>
              <a:rPr lang="ru-RU" sz="2000" dirty="0"/>
              <a:t> не хватило, видимо). Но волнение может сыграть с тобой злую шутку – заготовленная длиннющая речь вылетит из головы и все – приехали… Поэтому выдели главное. Ты должен уметь рассказать о себе кратко, но емко. Не ври – опытному кадровику это сразу заметно, да и все равно потом обман может быть раскрыт.</a:t>
            </a:r>
          </a:p>
          <a:p>
            <a:pPr algn="just"/>
            <a:r>
              <a:rPr lang="ru-RU" sz="2000" dirty="0"/>
              <a:t>Один из самых каверзных вопросов: «Почему вы ушли с предыдущего места работы?». Если она у тебя, конечно, была. Не стоит жаловаться на бывшего начальника, ругать компанию и все такое – ответь нейтрально.</a:t>
            </a:r>
          </a:p>
        </p:txBody>
      </p:sp>
    </p:spTree>
    <p:extLst>
      <p:ext uri="{BB962C8B-B14F-4D97-AF65-F5344CB8AC3E}">
        <p14:creationId xmlns:p14="http://schemas.microsoft.com/office/powerpoint/2010/main" val="756131594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69426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" y="188640"/>
            <a:ext cx="1224136" cy="117480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40632" y="612845"/>
            <a:ext cx="7848872" cy="4708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Не </a:t>
            </a:r>
            <a:r>
              <a:rPr lang="ru-RU" sz="2000" b="1" dirty="0" smtClean="0">
                <a:solidFill>
                  <a:srgbClr val="C00000"/>
                </a:solidFill>
              </a:rPr>
              <a:t>наглей</a:t>
            </a:r>
          </a:p>
          <a:p>
            <a:pPr algn="just"/>
            <a:endParaRPr lang="ru-RU" sz="2000" dirty="0">
              <a:solidFill>
                <a:srgbClr val="C00000"/>
              </a:solidFill>
            </a:endParaRPr>
          </a:p>
          <a:p>
            <a:pPr algn="just"/>
            <a:r>
              <a:rPr lang="ru-RU" sz="2000" dirty="0"/>
              <a:t>Многие думают, что чем самоувереннее они будут на собеседовании, тем выше их шансы быть принятыми. Перестаньте, </a:t>
            </a:r>
            <a:r>
              <a:rPr lang="ru-RU" sz="2000" dirty="0" err="1"/>
              <a:t>понты</a:t>
            </a:r>
            <a:r>
              <a:rPr lang="ru-RU" sz="2000" dirty="0"/>
              <a:t> ни на кого не произведут впечатления, а наглость еще и оттолкнет. Поэтому не стоит сразу с порога спрашивать: «А сколько вы будете мне платить?», «А когда меня повысят?», «А когда я смогу пойти в отпуск?», «А у меня будут премии?», «Я такой крутой, вы дадите мне отдельный кабинет?». Про зарплату тебя самого спросят (кстати, мы в одной статье уже рассказывали, как можно ответить в этом случае), а все остальное скажут и так. Темы денег стоит затрагивать максимально аккуратно, а то работодатель сочтет тебя слишком алчным и подумает, что тебя волнуют только зеленые купюры, а не сама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945886874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69426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" y="188640"/>
            <a:ext cx="1224136" cy="11748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84648" y="612845"/>
            <a:ext cx="7200800" cy="532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Настройся на хороший исход </a:t>
            </a:r>
            <a:r>
              <a:rPr lang="ru-RU" sz="2000" b="1" dirty="0" smtClean="0">
                <a:solidFill>
                  <a:srgbClr val="C00000"/>
                </a:solidFill>
              </a:rPr>
              <a:t>дела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Настроение по большей части заразно. Если ты будешь угрюмый, напряженный, слишком взволнованный или всем своим видом демонстрировать подозрительность и недоверие, скорее всего, такой негатив перекинется и на того, кто тебя собеседует. Конечно, хохотать и рассказывать анекдоты не стоит, но улыбаться и вести себя открыто на собеседовании никто не запрещает. Обычно многие думают, что на собеседование обязательно показать, какой ты супер-серьезный, прям как скала J Ну, отчасти это так, однако лучше вести себя непринужденно и </a:t>
            </a:r>
            <a:r>
              <a:rPr lang="ru-RU" sz="2000" i="1" dirty="0"/>
              <a:t>естественно</a:t>
            </a:r>
            <a:r>
              <a:rPr lang="ru-RU" sz="2000" dirty="0"/>
              <a:t>. Так ты больше расположишь к себе.</a:t>
            </a:r>
          </a:p>
          <a:p>
            <a:pPr algn="just"/>
            <a:r>
              <a:rPr lang="ru-RU" sz="2000" dirty="0"/>
              <a:t>Если настроиться не получается, настроение ни к черту и вообще все плохо – знакомство с новой работой лучше отложить от греха подальше.</a:t>
            </a:r>
          </a:p>
        </p:txBody>
      </p:sp>
    </p:spTree>
    <p:extLst>
      <p:ext uri="{BB962C8B-B14F-4D97-AF65-F5344CB8AC3E}">
        <p14:creationId xmlns:p14="http://schemas.microsoft.com/office/powerpoint/2010/main" val="1314470339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06" y="4933"/>
            <a:ext cx="694269" cy="6858000"/>
          </a:xfrm>
          <a:prstGeom prst="rect">
            <a:avLst/>
          </a:prstGeom>
          <a:solidFill>
            <a:srgbClr val="7D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71" tIns="47335" rIns="94671" bIns="47335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" y="188640"/>
            <a:ext cx="1224136" cy="11748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96616" y="476672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Используй психологию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Можешь не верить, но психологические «фишки» реально работают. Помимо располагающего к себе внешнего вида, позаботься о том, что говоришь. Используй активные глаголы («я могу», «я сделал»), избегай преуменьшающих высказываний («немного», «вроде как», «наверно») и слов-паразитов (это сложно, но вполне реально).</a:t>
            </a:r>
          </a:p>
          <a:p>
            <a:r>
              <a:rPr lang="ru-RU" b="1" dirty="0">
                <a:solidFill>
                  <a:srgbClr val="C00000"/>
                </a:solidFill>
              </a:rPr>
              <a:t>Расслабься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Неуверенность в голосе, резкий приступ заикания, бросание в дрожь и холодный пот – не думай об этом. Тебе нечего бояться – работодатель или тот, кто тебя собеседует, не кусается, не пытает тебя и вообще у него за день может проходить еще множество таких же кандидатов как ты. И все волнуются, трясутся… Покажи, что ты – не такой, что ты не боишься и уверен в себе.</a:t>
            </a:r>
          </a:p>
          <a:p>
            <a:r>
              <a:rPr lang="ru-RU" dirty="0"/>
              <a:t>Не стоит думать, что собеседование – это допрос, на котором тебя пытаются уличить в чем-то плохом и всячески надавить. Это ни разу не так, и во многом именно от тебя зависит, пройдет ли собеседование адекватно и продуктивно или же нанесет вред твоей юной </a:t>
            </a:r>
            <a:r>
              <a:rPr lang="ru-RU" dirty="0" smtClean="0"/>
              <a:t>психике.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0712" y="5549193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Все просто, если верить в себя! Удачи на собеседовании!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79700"/>
      </p:ext>
    </p:extLst>
  </p:cSld>
  <p:clrMapOvr>
    <a:masterClrMapping/>
  </p:clrMapOvr>
  <p:transition advClick="0" advTm="6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942</Words>
  <Application>Microsoft Office PowerPoint</Application>
  <PresentationFormat>Лист A4 (210x297 мм)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6_Трек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дмитрий</cp:lastModifiedBy>
  <cp:revision>322</cp:revision>
  <cp:lastPrinted>2021-09-21T13:29:12Z</cp:lastPrinted>
  <dcterms:created xsi:type="dcterms:W3CDTF">2012-03-28T06:38:46Z</dcterms:created>
  <dcterms:modified xsi:type="dcterms:W3CDTF">2023-12-10T14:39:06Z</dcterms:modified>
</cp:coreProperties>
</file>